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sldIdLst>
    <p:sldId id="408" r:id="rId5"/>
    <p:sldId id="377" r:id="rId6"/>
    <p:sldId id="393" r:id="rId7"/>
    <p:sldId id="372" r:id="rId8"/>
    <p:sldId id="411" r:id="rId9"/>
    <p:sldId id="422" r:id="rId10"/>
    <p:sldId id="423" r:id="rId11"/>
    <p:sldId id="414" r:id="rId12"/>
    <p:sldId id="431" r:id="rId13"/>
    <p:sldId id="433" r:id="rId14"/>
    <p:sldId id="434" r:id="rId15"/>
    <p:sldId id="435" r:id="rId16"/>
    <p:sldId id="436" r:id="rId17"/>
    <p:sldId id="430" r:id="rId18"/>
    <p:sldId id="427" r:id="rId19"/>
    <p:sldId id="429" r:id="rId20"/>
    <p:sldId id="428" r:id="rId21"/>
    <p:sldId id="3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resources" id="{512450E3-22E4-1A4C-9A87-D0EDCE92C534}">
          <p14:sldIdLst>
            <p14:sldId id="408"/>
            <p14:sldId id="377"/>
            <p14:sldId id="393"/>
            <p14:sldId id="372"/>
            <p14:sldId id="411"/>
            <p14:sldId id="422"/>
            <p14:sldId id="423"/>
            <p14:sldId id="414"/>
            <p14:sldId id="431"/>
            <p14:sldId id="433"/>
            <p14:sldId id="434"/>
            <p14:sldId id="435"/>
            <p14:sldId id="436"/>
            <p14:sldId id="430"/>
            <p14:sldId id="427"/>
            <p14:sldId id="429"/>
            <p14:sldId id="428"/>
            <p14:sldId id="392"/>
          </p14:sldIdLst>
        </p14:section>
        <p14:section name="Sample presentation" id="{7A411ED8-2707-F646-972D-9EFD94AB383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327309-00C7-9258-8C60-A5C151FEECBD}" name="Sara Ellis" initials="SE" userId="S::sara.ellis@cancer.org.uk::157a8349-7976-4641-b350-f28cc8173f88" providerId="AD"/>
  <p188:author id="{DEC59F36-9E88-5AAF-5602-737B6C955BD2}" name="Rebecca Martinho" initials="RM" userId="S::Rebecca.Martinho@cancer.org.uk::cde0260c-0502-4c9d-b199-1965cab53851" providerId="AD"/>
  <p188:author id="{57CAD9B5-DA41-F7E6-EF5C-88DDF2039E7B}" name="Ana Barros" initials="AB" userId="S::ana.barros@cancer.org.uk::4652f687-4606-4eb8-bbf2-331d4a5b3002" providerId="AD"/>
  <p188:author id="{7202C1BE-F63C-D7E1-C173-0E544715F9C3}" name="Rachael George" initials="RG" userId="S::rachael.george@cancer.org.uk::dcd2cbc3-c657-4b40-a04e-bd98a7ae8d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4F5BC-6145-26A6-DBF2-05EACEA6BBBC}" v="1" dt="2023-11-23T10:18:35.071"/>
    <p1510:client id="{AAA5F9D0-ED93-B22A-B2BC-828957DD54D1}" v="19" dt="2023-11-23T10:26:37.067"/>
    <p1510:client id="{C2DEBECC-E3A2-4B6E-92BB-5BAB894F00C6}" v="18" dt="2023-11-23T10:59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/>
    <p:restoredTop sz="94615"/>
  </p:normalViewPr>
  <p:slideViewPr>
    <p:cSldViewPr snapToGrid="0">
      <p:cViewPr varScale="1">
        <p:scale>
          <a:sx n="106" d="100"/>
          <a:sy n="106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68CD-6134-7E48-9DE7-FEB4FB24A965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8833-6303-A84B-BCE8-C8F834FB8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2E8C9E-8A04-01F6-7F7C-2BBF0C56AF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3F78010-EFD2-A87C-29E1-134C75380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0619C7-E4A0-7D70-495D-7F1758B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1527472"/>
            <a:ext cx="6889199" cy="505270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546E0E-9150-30A4-66BA-A53AA755A1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4251267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A25683-DFBB-6D16-D35D-BE538A301B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918BC6-8707-6EDB-0176-325EAD0087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3714392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62297D-3112-D12E-38EC-130833FFB4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475065"/>
            <a:ext cx="7162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421351-9391-EEB7-E063-76C2B54C8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57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2175EC-4CCE-8BFE-F21C-D1D9B3329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F117E4-7D27-1CCA-C3F3-8917A6927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251" y="1022115"/>
            <a:ext cx="5375542" cy="5929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250" y="1582308"/>
            <a:ext cx="5660695" cy="9167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6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break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7557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9217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6628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4" y="4013199"/>
            <a:ext cx="6266816" cy="215895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big bold statement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976-EC72-A22C-D35A-8E69DFC0D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881" y="4728589"/>
            <a:ext cx="1891918" cy="3651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AAD091-8457-7AF5-F2CA-9FE9FF6B1F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5882" y="5147876"/>
            <a:ext cx="1891918" cy="11005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[Significant moment. Big or small]</a:t>
            </a:r>
          </a:p>
        </p:txBody>
      </p:sp>
    </p:spTree>
    <p:extLst>
      <p:ext uri="{BB962C8B-B14F-4D97-AF65-F5344CB8AC3E}">
        <p14:creationId xmlns:p14="http://schemas.microsoft.com/office/powerpoint/2010/main" val="1022533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1867648"/>
            <a:ext cx="11630025" cy="46855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857876"/>
            <a:ext cx="6266816" cy="79062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Title goes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642EEB-AEC5-86C4-562F-0E8D44A847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518C-9F2A-10DC-DB4A-E74FA3C934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CB30E4E-1BE9-A23B-6966-EA77A4BC256C}"/>
              </a:ext>
            </a:extLst>
          </p:cNvPr>
          <p:cNvSpPr txBox="1">
            <a:spLocks/>
          </p:cNvSpPr>
          <p:nvPr userDrawn="1"/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12000"/>
              </a:lnSpc>
              <a:defRPr sz="1400" b="0" i="0" kern="1200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9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59705B-88C8-0C14-BCD4-3D92B0973896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582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A9A19-DA33-00B6-DFF3-D06EDD7D7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line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6A90A2-998B-56B1-D664-00C745949F69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2302-7BBD-C1AA-F63F-7E88DD401D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48" y="1904002"/>
            <a:ext cx="6285189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E0581-574E-807B-D6DE-01524D276348}"/>
              </a:ext>
            </a:extLst>
          </p:cNvPr>
          <p:cNvCxnSpPr>
            <a:cxnSpLocks/>
          </p:cNvCxnSpPr>
          <p:nvPr userDrawn="1"/>
        </p:nvCxnSpPr>
        <p:spPr>
          <a:xfrm flipH="1">
            <a:off x="938150" y="1694358"/>
            <a:ext cx="109642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9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A49B38-CC85-1025-1C96-2C8CAE642ECC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AAA75E-14CE-A79A-26B2-DF156D7A8F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46" y="1352677"/>
            <a:ext cx="7616563" cy="33024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Cancer Research UK is doing.]”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8D1FEB-A633-7BBB-B14C-519435E38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946" y="4925280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866460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241390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2363889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99591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2386941"/>
            <a:ext cx="10921320" cy="37763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Ut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ligula,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libero </a:t>
            </a:r>
            <a:r>
              <a:rPr lang="en-GB" err="1"/>
              <a:t>vehicula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eros,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ligula in, </a:t>
            </a:r>
            <a:r>
              <a:rPr lang="en-GB" err="1"/>
              <a:t>consequat</a:t>
            </a:r>
            <a:r>
              <a:rPr lang="en-GB"/>
              <a:t> vestibulum ante.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908E9A0-2AE5-FCE9-9FB6-6D765EFFD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38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931831"/>
            <a:ext cx="9127572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4275786"/>
            <a:ext cx="9127573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A132325-2F49-1EC5-24F6-6116E82F1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8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43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261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2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11A468-F98D-E727-A7C1-08687B6001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1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178" y="1931831"/>
            <a:ext cx="6927504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2177" y="4275786"/>
            <a:ext cx="6927505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56384B-11C5-D8D3-642B-DE3E6AE313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5695" y="4009130"/>
            <a:ext cx="74863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2238428F-5295-30FA-0582-7B5D6B62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69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8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35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pic>
        <p:nvPicPr>
          <p:cNvPr id="29" name="Picture 28" descr="A picture containing graphics, star, creativity, art&#10;&#10;Description automatically generated">
            <a:extLst>
              <a:ext uri="{FF2B5EF4-FFF2-40B4-BE49-F238E27FC236}">
                <a16:creationId xmlns:a16="http://schemas.microsoft.com/office/drawing/2014/main" id="{A35EEC82-C9DB-33C8-C694-2124A8C9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1352677"/>
            <a:ext cx="1306520" cy="1306520"/>
          </a:xfrm>
          <a:prstGeom prst="rect">
            <a:avLst/>
          </a:prstGeom>
        </p:spPr>
      </p:pic>
      <p:pic>
        <p:nvPicPr>
          <p:cNvPr id="31" name="Picture 30" descr="A blue circle with pink ribbons and a check mark&#10;&#10;Description automatically generated with medium confidence">
            <a:extLst>
              <a:ext uri="{FF2B5EF4-FFF2-40B4-BE49-F238E27FC236}">
                <a16:creationId xmlns:a16="http://schemas.microsoft.com/office/drawing/2014/main" id="{29176CAD-8698-7B61-6D14-A85360B2D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1352677"/>
            <a:ext cx="1306520" cy="1306520"/>
          </a:xfrm>
          <a:prstGeom prst="rect">
            <a:avLst/>
          </a:prstGeom>
        </p:spPr>
      </p:pic>
      <p:pic>
        <p:nvPicPr>
          <p:cNvPr id="33" name="Picture 32" descr="A picture containing heart, graphics, creativity&#10;&#10;Description automatically generated">
            <a:extLst>
              <a:ext uri="{FF2B5EF4-FFF2-40B4-BE49-F238E27FC236}">
                <a16:creationId xmlns:a16="http://schemas.microsoft.com/office/drawing/2014/main" id="{BCF384D2-3B58-3F03-C2B6-422965A18F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4037539"/>
            <a:ext cx="1306520" cy="1306520"/>
          </a:xfrm>
          <a:prstGeom prst="rect">
            <a:avLst/>
          </a:prstGeom>
        </p:spPr>
      </p:pic>
      <p:pic>
        <p:nvPicPr>
          <p:cNvPr id="35" name="Picture 34" descr="A picture containing graphics, graphic design, creativity, design&#10;&#10;Description automatically generated">
            <a:extLst>
              <a:ext uri="{FF2B5EF4-FFF2-40B4-BE49-F238E27FC236}">
                <a16:creationId xmlns:a16="http://schemas.microsoft.com/office/drawing/2014/main" id="{CCA3DF9A-E244-BB70-0A86-EEF04BC44E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4037539"/>
            <a:ext cx="1306520" cy="130652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52D2EB1-F99B-948E-3DBC-B47F96C3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41F2B907-7D9D-B840-BE35-859612C51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434" y="1328926"/>
            <a:ext cx="3605547" cy="830997"/>
          </a:xfrm>
          <a:prstGeom prst="rect">
            <a:avLst/>
          </a:prstGeom>
        </p:spPr>
        <p:txBody>
          <a:bodyPr/>
          <a:lstStyle>
            <a:lvl1pPr algn="l">
              <a:lnSpc>
                <a:spcPct val="113000"/>
              </a:lnSpc>
              <a:defRPr sz="4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values</a:t>
            </a:r>
            <a:endParaRPr lang="en-US"/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C0850DA-C7DD-A3B3-0417-EAEB050D65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5209140"/>
            <a:ext cx="2501900" cy="1143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995FFC5-5298-53DB-EC07-A3C841AAB63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2659197"/>
            <a:ext cx="2501900" cy="1143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1CD14FC-905B-6624-E6D6-1B40E5CB06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2655439"/>
            <a:ext cx="3136900" cy="114300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4D06A66-1F89-1570-88FF-2790A2BD248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5209140"/>
            <a:ext cx="313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6FD74C-63BB-80E8-16C5-DD9AF5016B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50"/>
            <a:ext cx="5063448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64AB-AE50-EBD2-B105-B495BC24A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6" y="2461949"/>
            <a:ext cx="6077263" cy="3227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Brand statement one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261482-6F94-6656-13F5-1F3505F716F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9732" y="2268541"/>
            <a:ext cx="63566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6106EB3-A401-94B6-3E8B-54D2E4A263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1633937"/>
            <a:ext cx="5375542" cy="402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impact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2E94611-0FEB-FECC-0492-DB0F1E476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59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+ top 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377635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copy. 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0005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7037" y="337519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7037" y="429230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7037" y="5315327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8914428" y="2405534"/>
            <a:ext cx="327757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6C4424-5D12-2223-4470-036BEE23BE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23602" y="329002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3F24BFD-0086-7012-E7C9-C08631CE7C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23602" y="423950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AA1DFC-B17C-78F6-A32E-76D1110B61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23602" y="518898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9549DE-3291-0C98-F8AB-12E8DE6D41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3602" y="2522393"/>
            <a:ext cx="217843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2489DD5-8811-6461-8E9A-F6D0F4F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652687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98134F-0D7B-D662-B750-1F85304C92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1551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bulleted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24AA1C-3125-CCE4-0C88-D12DA85530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60" y="4091050"/>
            <a:ext cx="7150332" cy="18213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numbered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095DC58D-4E38-E2DD-DE1E-E210675C3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66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p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044007" y="1508344"/>
            <a:ext cx="71479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22E0A5-FF35-4F26-3EA8-C1D9DBD0A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0369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7DF3990-7E9F-1BEA-66AB-DD91AC6FB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30369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FC7DF1-BC74-4541-012C-EBC4244825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30369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2733FEA-3EDA-E040-843C-BD4DAED2DD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73052" y="904010"/>
            <a:ext cx="4361294" cy="56491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0C419C-01A8-BFBE-F218-0B1713519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58281" y="1667245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F75BC-E125-D723-88F9-89EF3E40FE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58281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86C8E2-1A43-2E9C-E70E-058C709FCD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8281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BD65D-6340-E42B-6284-FFC1FE749A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58281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1279C5-355B-04BE-87C9-D3A3A72E56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2005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65414C1-3EA5-8F09-7ECA-0C51CD9A7E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42005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12F07E-EBB9-FF77-C570-CDEE72274D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42005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ECCFBFC-7F71-944B-C841-0DACB7ED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5375542" cy="37763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diam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941388"/>
            <a:ext cx="5807075" cy="5643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C501585-4160-5EC2-1967-E2293A1A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9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83440"/>
            <a:ext cx="7227679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9677" y="3429000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B511A1-5F77-1757-0C5A-B52E924A3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4822" y="4860448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FDC4A-B61A-93A0-17B5-30CD8E1283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E601AD5-2101-E961-2F6B-BEA9EE5EC2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33600" cy="69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700F-103E-4D23-4D37-4CECF30DF9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9677" y="1893346"/>
            <a:ext cx="3930704" cy="1523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heading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3D266D-30B8-655B-0D8E-5B8E156C6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846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E54262-7BCA-9DD0-FA91-5B794DD102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3841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78F4A17-6E89-7D6B-33A0-3E1E233D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86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2027218"/>
            <a:ext cx="516655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Partnership slide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35338" y="941387"/>
            <a:ext cx="3823818" cy="2716213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98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C2AFDF7-388C-E747-8E30-28BCB10B31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1255" y="941388"/>
            <a:ext cx="3332593" cy="86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Partnership 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0D43CEC-B1F5-3DF5-3439-37138392877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35338" y="3798887"/>
            <a:ext cx="2571750" cy="27162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BDCE02D-657E-2A87-0BF4-5DDF7772F5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9048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DD5D9FE-19CD-C6C4-2612-48F25CDB5D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5987" y="3913082"/>
            <a:ext cx="3273594" cy="431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Since [date], we’ve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35640F48-8904-1588-C3B0-A7700F3C6F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04315" y="941387"/>
            <a:ext cx="2098124" cy="271621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299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760078A7-F040-8ADE-4B0E-9F09F3E84F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1612" y="4939309"/>
            <a:ext cx="1580306" cy="476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£</a:t>
            </a:r>
            <a:r>
              <a:rPr lang="en-US" err="1"/>
              <a:t>Xm</a:t>
            </a:r>
            <a:endParaRPr lang="en-US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07B9AB60-283B-C3B5-AE3E-2B759AA7BD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71611" y="5929757"/>
            <a:ext cx="886287" cy="4042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2E11F6AF-CBB3-7F25-E069-22FF496424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88240" y="4566943"/>
            <a:ext cx="2325184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raised a total of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B94C078-31FE-B976-AA96-D5B6AB7002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5019" y="5557391"/>
            <a:ext cx="3200811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hosted a number of events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B11A950-BB41-661B-B449-25BA1BE9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20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352677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[A case study about someone]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F73FF1-B95E-CA90-B4E5-86169052BB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695699"/>
            <a:ext cx="3874067" cy="38886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/>
              <a:t>Insert short case study copy. </a:t>
            </a:r>
            <a:r>
              <a:rPr lang="en-GB" sz="1800">
                <a:solidFill>
                  <a:srgbClr val="000000"/>
                </a:solidFill>
                <a:effectLst/>
              </a:rPr>
              <a:t>Lorem ipsum </a:t>
            </a:r>
            <a:r>
              <a:rPr lang="en-GB" sz="1800" err="1">
                <a:solidFill>
                  <a:srgbClr val="000000"/>
                </a:solidFill>
                <a:effectLst/>
              </a:rPr>
              <a:t>dolor</a:t>
            </a:r>
            <a:r>
              <a:rPr lang="en-GB" sz="1800">
                <a:solidFill>
                  <a:srgbClr val="000000"/>
                </a:solidFill>
                <a:effectLst/>
              </a:rPr>
              <a:t>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consectetur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adipiscing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Aliquam</a:t>
            </a:r>
            <a:r>
              <a:rPr lang="en-GB" sz="1800">
                <a:solidFill>
                  <a:srgbClr val="000000"/>
                </a:solidFill>
                <a:effectLst/>
              </a:rPr>
              <a:t> id porta </a:t>
            </a:r>
            <a:r>
              <a:rPr lang="en-GB" sz="1800" err="1">
                <a:solidFill>
                  <a:srgbClr val="000000"/>
                </a:solidFill>
                <a:effectLst/>
              </a:rPr>
              <a:t>velit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Suspendisse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potenti</a:t>
            </a:r>
            <a:r>
              <a:rPr lang="en-GB" sz="1800">
                <a:solidFill>
                  <a:srgbClr val="000000"/>
                </a:solidFill>
                <a:effectLst/>
              </a:rPr>
              <a:t>. Ut et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iaculis</a:t>
            </a:r>
            <a:r>
              <a:rPr lang="en-GB" sz="1800">
                <a:solidFill>
                  <a:srgbClr val="000000"/>
                </a:solidFill>
                <a:effectLst/>
              </a:rPr>
              <a:t>, semper </a:t>
            </a:r>
            <a:r>
              <a:rPr lang="en-GB" sz="1800" err="1">
                <a:solidFill>
                  <a:srgbClr val="000000"/>
                </a:solidFill>
                <a:effectLst/>
              </a:rPr>
              <a:t>erat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vel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tincidunt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. In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eros id </a:t>
            </a:r>
            <a:r>
              <a:rPr lang="en-GB" sz="1800" err="1">
                <a:solidFill>
                  <a:srgbClr val="000000"/>
                </a:solidFill>
                <a:effectLst/>
              </a:rPr>
              <a:t>est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dapibus</a:t>
            </a:r>
            <a:r>
              <a:rPr lang="en-GB" sz="1800">
                <a:solidFill>
                  <a:srgbClr val="000000"/>
                </a:solidFill>
                <a:effectLst/>
              </a:rPr>
              <a:t> pulvinar in ac </a:t>
            </a:r>
            <a:r>
              <a:rPr lang="en-GB" sz="1800" err="1">
                <a:solidFill>
                  <a:srgbClr val="000000"/>
                </a:solidFill>
                <a:effectLst/>
              </a:rPr>
              <a:t>felis</a:t>
            </a:r>
            <a:r>
              <a:rPr lang="en-GB" sz="1800">
                <a:solidFill>
                  <a:srgbClr val="000000"/>
                </a:solidFill>
                <a:effectLst/>
              </a:rPr>
              <a:t>. Nam </a:t>
            </a:r>
            <a:r>
              <a:rPr lang="en-GB" sz="1800" err="1">
                <a:solidFill>
                  <a:srgbClr val="000000"/>
                </a:solidFill>
                <a:effectLst/>
              </a:rPr>
              <a:t>ullamcorper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porttitor</a:t>
            </a:r>
            <a:r>
              <a:rPr lang="en-GB" sz="1800">
                <a:solidFill>
                  <a:srgbClr val="000000"/>
                </a:solidFill>
                <a:effectLst/>
              </a:rPr>
              <a:t> libero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condimentum</a:t>
            </a:r>
            <a:r>
              <a:rPr lang="en-GB" sz="1800">
                <a:solidFill>
                  <a:srgbClr val="000000"/>
                </a:solidFill>
                <a:effectLst/>
              </a:rPr>
              <a:t>. Nam fermentum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orci</a:t>
            </a:r>
            <a:r>
              <a:rPr lang="en-GB" sz="1800">
                <a:solidFill>
                  <a:srgbClr val="000000"/>
                </a:solidFill>
                <a:effectLst/>
              </a:rPr>
              <a:t> id </a:t>
            </a:r>
            <a:r>
              <a:rPr lang="en-GB" sz="1800" err="1">
                <a:solidFill>
                  <a:srgbClr val="000000"/>
                </a:solidFill>
                <a:effectLst/>
              </a:rPr>
              <a:t>accumsan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9C6DED80-0930-A09E-C6AC-8D86D923B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C1D27A2-DEA5-5E5E-06BC-4F49976C8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79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6FD62-95E3-8250-6256-E5E0C5F4A9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4238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6A2CB5-E5F0-F348-8BF4-78D9292206DA}"/>
              </a:ext>
            </a:extLst>
          </p:cNvPr>
          <p:cNvSpPr/>
          <p:nvPr userDrawn="1"/>
        </p:nvSpPr>
        <p:spPr>
          <a:xfrm>
            <a:off x="7790213" y="2919177"/>
            <a:ext cx="3009310" cy="3009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9FEA23-4D23-E89F-B505-7D714350A0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97" y="5233330"/>
            <a:ext cx="1972784" cy="327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B36E12-0786-69A4-0C6B-1C073D892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066E7C-0D5A-75AC-6202-FB2853C003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F4579D0-BC4E-EF93-C0CA-83548C5EB6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97" y="5650594"/>
            <a:ext cx="1972784" cy="763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4841E6-2369-55FA-7205-0D7A06C7C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501" y="3836680"/>
            <a:ext cx="1972784" cy="2963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9E0337-6CF9-280D-70C4-5F972A22B8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77501" y="4253943"/>
            <a:ext cx="1972784" cy="8796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E7F1E50-3136-35C3-0117-B0B0F09D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AA1A67-643C-9A24-E18C-8BE3B3CFC2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08229" y="929513"/>
            <a:ext cx="5375542" cy="5647436"/>
          </a:xfrm>
          <a:custGeom>
            <a:avLst/>
            <a:gdLst>
              <a:gd name="connsiteX0" fmla="*/ 0 w 5375542"/>
              <a:gd name="connsiteY0" fmla="*/ 0 h 5647436"/>
              <a:gd name="connsiteX1" fmla="*/ 5375542 w 5375542"/>
              <a:gd name="connsiteY1" fmla="*/ 0 h 5647436"/>
              <a:gd name="connsiteX2" fmla="*/ 5375542 w 5375542"/>
              <a:gd name="connsiteY2" fmla="*/ 2076600 h 5647436"/>
              <a:gd name="connsiteX3" fmla="*/ 5290004 w 5375542"/>
              <a:gd name="connsiteY3" fmla="*/ 2107907 h 5647436"/>
              <a:gd name="connsiteX4" fmla="*/ 4371029 w 5375542"/>
              <a:gd name="connsiteY4" fmla="*/ 3494319 h 5647436"/>
              <a:gd name="connsiteX5" fmla="*/ 5290004 w 5375542"/>
              <a:gd name="connsiteY5" fmla="*/ 4880731 h 5647436"/>
              <a:gd name="connsiteX6" fmla="*/ 5375542 w 5375542"/>
              <a:gd name="connsiteY6" fmla="*/ 4912038 h 5647436"/>
              <a:gd name="connsiteX7" fmla="*/ 5375542 w 5375542"/>
              <a:gd name="connsiteY7" fmla="*/ 5647436 h 5647436"/>
              <a:gd name="connsiteX8" fmla="*/ 0 w 5375542"/>
              <a:gd name="connsiteY8" fmla="*/ 5647436 h 56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5542" h="5647436">
                <a:moveTo>
                  <a:pt x="0" y="0"/>
                </a:moveTo>
                <a:lnTo>
                  <a:pt x="5375542" y="0"/>
                </a:lnTo>
                <a:lnTo>
                  <a:pt x="5375542" y="2076600"/>
                </a:lnTo>
                <a:lnTo>
                  <a:pt x="5290004" y="2107907"/>
                </a:lnTo>
                <a:cubicBezTo>
                  <a:pt x="4749961" y="2336327"/>
                  <a:pt x="4371029" y="2871071"/>
                  <a:pt x="4371029" y="3494319"/>
                </a:cubicBezTo>
                <a:cubicBezTo>
                  <a:pt x="4371029" y="4117568"/>
                  <a:pt x="4749961" y="4652312"/>
                  <a:pt x="5290004" y="4880731"/>
                </a:cubicBezTo>
                <a:lnTo>
                  <a:pt x="5375542" y="4912038"/>
                </a:lnTo>
                <a:lnTo>
                  <a:pt x="5375542" y="5647436"/>
                </a:lnTo>
                <a:lnTo>
                  <a:pt x="0" y="564743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5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095897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736" y="1608193"/>
            <a:ext cx="2033103" cy="765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Welcome &amp; introductions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8F160D5-88D5-C7F4-6D85-5F17D8396B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91736" y="3263905"/>
            <a:ext cx="2033103" cy="725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350E0D4C-694A-36C7-41AD-CB9C1D3DD5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1736" y="4960992"/>
            <a:ext cx="2033103" cy="7800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C6279E7-851E-859B-68C1-468C88B547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2646" y="1608193"/>
            <a:ext cx="2033103" cy="7651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2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E82C10B-2651-B01B-6519-71C21699C2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2646" y="3263905"/>
            <a:ext cx="2033103" cy="7257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3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47B1837-48B1-6619-1C3E-2C6AB8B7A3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2646" y="4960992"/>
            <a:ext cx="2033103" cy="7800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D58AA-3DD6-A6FA-935A-2CF9EAFA81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0594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BCF47-A418-A097-AA19-6AF7DAA98F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80594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7F2CA3-3687-9303-8B3B-0647090C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0594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61D7AF-158B-541D-4B14-67F86D6ABA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9546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CBA714-92F2-B6B3-B899-223756AAA8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546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0A0160-C117-F164-22D5-6EB1955A13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9546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F14DB0-5D47-4220-520F-05EAF9EE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29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709961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Subjects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0521C44-7799-AC17-3B9A-01A6949686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51449" y="1349638"/>
            <a:ext cx="2571750" cy="16669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8AFB3BE-2F3C-9A62-44D6-A414A969D5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51449" y="3139996"/>
            <a:ext cx="2571750" cy="1666997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48C06D0-61B8-526E-6667-F96FF1C0554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51449" y="4930508"/>
            <a:ext cx="2571750" cy="166699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F8467E-789F-6F49-CE49-91EB9AFA3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75127" y="3178382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3A6A2-D279-E821-D2D9-92EF707EAC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75126" y="3472984"/>
            <a:ext cx="4827311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68BB799-53B6-0105-04D7-172EF86E0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75127" y="4965619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7248A6B-68C9-4B7B-C80D-0207EEF6E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127" y="5260221"/>
            <a:ext cx="4827310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6BF32D5-1305-27B2-FF79-EFA3D79E6A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75127" y="1370363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BA15-4447-C8C0-BAE5-3EE5A9659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127" y="1664965"/>
            <a:ext cx="4827312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CA9C067-830C-0CC0-A7AD-8E06EA71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17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3704319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464272"/>
            <a:ext cx="2318558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First objective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55416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55417" y="4464273"/>
            <a:ext cx="2509684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Second objective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605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5606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Third objective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5634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4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05635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Fourth objective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09668543-B730-F744-13D9-CF5D4435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611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7178442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57BD08-DDB8-CB51-E34B-670FF42A08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304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08E9AEF-31AD-4BCC-4E3F-D8617D4786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305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A5EEC56-FBB6-A471-DAE4-367D4B018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7904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075CDF3-BCA0-7446-83BF-5EE1B06936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7905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02A9BF-DACB-0E6A-357A-4034D5A13C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6931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F298A63-0E9E-218E-BB34-E54F4866B6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86932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2661510-D907-0BB3-6FA7-D215891F0F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002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4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EB84434-8F21-7F0D-B51F-6D30ECBD90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8003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2BDA68F-E8EB-07C5-6141-A96F1DFB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020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4B45C9-7C3E-9DCA-37E2-5EDC1E358847}"/>
              </a:ext>
            </a:extLst>
          </p:cNvPr>
          <p:cNvCxnSpPr>
            <a:cxnSpLocks/>
          </p:cNvCxnSpPr>
          <p:nvPr userDrawn="1"/>
        </p:nvCxnSpPr>
        <p:spPr>
          <a:xfrm flipH="1">
            <a:off x="676267" y="3482744"/>
            <a:ext cx="11515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6807805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year of discoveries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993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994" y="4464272"/>
            <a:ext cx="2360846" cy="1855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850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851" y="4464272"/>
            <a:ext cx="2360846" cy="1855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003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0040" y="4464272"/>
            <a:ext cx="2360846" cy="18624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0068" y="4169671"/>
            <a:ext cx="171853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0069" y="4464272"/>
            <a:ext cx="2360846" cy="18624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A3CBC69-8E77-C91B-96E1-986D84D4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72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436844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[Event name goes here]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895520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Join us for [</a:t>
            </a:r>
            <a:r>
              <a:rPr lang="en-US" err="1"/>
              <a:t>eg</a:t>
            </a:r>
            <a:r>
              <a:rPr lang="en-US"/>
              <a:t> an evening of celebrating great partnerships].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71C6B6-2CF1-709C-AAF2-8D893B232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3F99AC-2A2E-08BC-FED2-E3FA0CF8E0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AC2B13C0-4A5B-D4F7-D81A-649B0015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BADB6-D5C1-DFD2-5726-E4323CAA1F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4332" y="4213457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Kindly RSVP to</a:t>
            </a:r>
            <a:br>
              <a:rPr lang="en-US"/>
            </a:br>
            <a:r>
              <a:rPr lang="en-US" err="1"/>
              <a:t>name.surname@cancer.org.uk</a:t>
            </a:r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1437A7-9D3F-0A31-5A3F-CD2E8C6B9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9022" y="5561812"/>
            <a:ext cx="3303578" cy="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992333-24D7-75A5-9B63-BBF569124F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957FD03-1A53-220B-F9D0-AD0848E7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BDA689-4E44-3DA6-2597-71F45265C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4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26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94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464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C0872BC-45AC-0073-1EC3-3A7C211D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CC12E96-02E5-70F1-9865-B3C6B8687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3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pic>
        <p:nvPicPr>
          <p:cNvPr id="5" name="Picture 4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DA9A6E-E8B2-2B4E-A80B-F3BFA9F59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6039578"/>
            <a:ext cx="1795718" cy="54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13C4-7081-1C0E-522E-BE6A8D76BE73}"/>
              </a:ext>
            </a:extLst>
          </p:cNvPr>
          <p:cNvSpPr txBox="1"/>
          <p:nvPr userDrawn="1"/>
        </p:nvSpPr>
        <p:spPr>
          <a:xfrm>
            <a:off x="2364059" y="6130431"/>
            <a:ext cx="5597912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charity in England and Wales (1089464), Scotland (SC041666), the Isle of Man (1103) and Jersey (247). Registered address: 2 Redman Place, London, E20 1JQ.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40A51F9-8E3C-D334-B47A-9EDA2D955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C7C29A-13EB-602C-C258-68B4045FC6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599B-2560-F046-C6CC-EFCE1041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A34D0-868C-926B-AF13-716F1A46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8B4-283B-D671-3DA5-43346212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255C-113F-9541-B7E4-3B487542E3D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10FC-D468-1509-3F17-4567860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2A0-6789-8520-0C36-5DB4A6AB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70A-D1F2-C44A-870C-01382E69E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8B785B4C-D529-50B1-7BCE-693F97B0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78EA-2F4D-BB1B-F8E6-1D017A857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C869F0-A44D-32FF-17AF-919C1523A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BE151A-5853-25F9-DBB6-143B2647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5B12-9178-972F-240D-03C510691F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42E613-2CDD-0892-21BE-244AF9191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8C4BE4-D8EA-37F7-C463-A5DCCB494461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16576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51D392E-E886-316F-C285-4E673E627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12" y="499447"/>
            <a:ext cx="2775734" cy="908722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A2FDB8-4161-9F73-B987-2A0E6E588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A72C8B-464E-3938-3FE4-5052A700BC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EE4A705-6564-BE67-F7C7-9F92A2522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32D7C6-E488-7042-0551-A7690CA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6E6A-0951-79A7-97C7-96C9E78F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699" y="273599"/>
            <a:ext cx="59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2EAE455-DFEF-2843-9236-89E9624B550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9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677" r:id="rId4"/>
    <p:sldLayoutId id="2147483650" r:id="rId5"/>
    <p:sldLayoutId id="2147483651" r:id="rId6"/>
    <p:sldLayoutId id="2147483652" r:id="rId7"/>
    <p:sldLayoutId id="2147483691" r:id="rId8"/>
    <p:sldLayoutId id="2147483693" r:id="rId9"/>
    <p:sldLayoutId id="2147483694" r:id="rId10"/>
    <p:sldLayoutId id="2147483692" r:id="rId11"/>
    <p:sldLayoutId id="2147483654" r:id="rId12"/>
    <p:sldLayoutId id="2147483656" r:id="rId13"/>
    <p:sldLayoutId id="2147483701" r:id="rId14"/>
    <p:sldLayoutId id="2147483702" r:id="rId15"/>
    <p:sldLayoutId id="2147483678" r:id="rId16"/>
    <p:sldLayoutId id="2147483679" r:id="rId17"/>
    <p:sldLayoutId id="2147483709" r:id="rId18"/>
    <p:sldLayoutId id="2147483683" r:id="rId19"/>
    <p:sldLayoutId id="2147483687" r:id="rId20"/>
    <p:sldLayoutId id="2147483688" r:id="rId21"/>
    <p:sldLayoutId id="2147483689" r:id="rId22"/>
    <p:sldLayoutId id="2147483703" r:id="rId23"/>
    <p:sldLayoutId id="2147483704" r:id="rId24"/>
    <p:sldLayoutId id="2147483653" r:id="rId25"/>
    <p:sldLayoutId id="2147483670" r:id="rId26"/>
    <p:sldLayoutId id="2147483671" r:id="rId27"/>
    <p:sldLayoutId id="2147483697" r:id="rId28"/>
    <p:sldLayoutId id="2147483698" r:id="rId29"/>
    <p:sldLayoutId id="2147483680" r:id="rId30"/>
    <p:sldLayoutId id="2147483681" r:id="rId31"/>
    <p:sldLayoutId id="2147483705" r:id="rId32"/>
    <p:sldLayoutId id="2147483706" r:id="rId33"/>
    <p:sldLayoutId id="2147483686" r:id="rId34"/>
    <p:sldLayoutId id="2147483664" r:id="rId35"/>
    <p:sldLayoutId id="2147483669" r:id="rId36"/>
    <p:sldLayoutId id="2147483676" r:id="rId37"/>
    <p:sldLayoutId id="2147483675" r:id="rId38"/>
    <p:sldLayoutId id="2147483665" r:id="rId39"/>
    <p:sldLayoutId id="2147483674" r:id="rId40"/>
    <p:sldLayoutId id="2147483667" r:id="rId41"/>
    <p:sldLayoutId id="2147483655" r:id="rId42"/>
    <p:sldLayoutId id="2147483690" r:id="rId43"/>
    <p:sldLayoutId id="2147483659" r:id="rId44"/>
    <p:sldLayoutId id="2147483668" r:id="rId45"/>
    <p:sldLayoutId id="2147483660" r:id="rId46"/>
    <p:sldLayoutId id="2147483673" r:id="rId47"/>
    <p:sldLayoutId id="2147483662" r:id="rId48"/>
    <p:sldLayoutId id="2147483696" r:id="rId49"/>
    <p:sldLayoutId id="2147483672" r:id="rId50"/>
    <p:sldLayoutId id="2147483707" r:id="rId51"/>
    <p:sldLayoutId id="2147483708" r:id="rId52"/>
    <p:sldLayoutId id="2147483661" r:id="rId53"/>
    <p:sldLayoutId id="2147483682" r:id="rId54"/>
    <p:sldLayoutId id="2147483710" r:id="rId5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37 Hybri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9379-CCEF-BD05-8E6B-7BD79C73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0D734-07D4-A406-5630-3137E62C6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42" y="3721804"/>
            <a:ext cx="10116866" cy="2076323"/>
          </a:xfrm>
        </p:spPr>
        <p:txBody>
          <a:bodyPr/>
          <a:lstStyle/>
          <a:p>
            <a:r>
              <a:rPr lang="en-GB" dirty="0"/>
              <a:t>Linear regression models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8078A-4D81-FAE2-145C-08DA31AE68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41" y="3367912"/>
            <a:ext cx="2461433" cy="353891"/>
          </a:xfrm>
        </p:spPr>
        <p:txBody>
          <a:bodyPr/>
          <a:lstStyle/>
          <a:p>
            <a:r>
              <a:rPr lang="en-GB" sz="2000" dirty="0"/>
              <a:t>21</a:t>
            </a:r>
            <a:r>
              <a:rPr lang="en-GB" sz="2000" baseline="30000" dirty="0"/>
              <a:t>st</a:t>
            </a:r>
            <a:r>
              <a:rPr lang="en-GB" sz="2000" dirty="0"/>
              <a:t> February 2025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32D446-A69C-933A-A51A-F4BCFDA80C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Fixed-effects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E2623-DBF6-3194-C463-83DEF733F3C8}"/>
              </a:ext>
            </a:extLst>
          </p:cNvPr>
          <p:cNvSpPr txBox="1"/>
          <p:nvPr/>
        </p:nvSpPr>
        <p:spPr>
          <a:xfrm>
            <a:off x="538941" y="1767017"/>
            <a:ext cx="661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Luca </a:t>
            </a:r>
            <a:r>
              <a:rPr lang="en-GB" sz="2000" dirty="0" err="1">
                <a:solidFill>
                  <a:schemeClr val="bg1"/>
                </a:solidFill>
              </a:rPr>
              <a:t>Porcu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Chandra </a:t>
            </a:r>
            <a:r>
              <a:rPr lang="en-GB" sz="2000" i="0" u="none" strike="noStrike" dirty="0" err="1">
                <a:solidFill>
                  <a:schemeClr val="bg1"/>
                </a:solidFill>
                <a:effectLst/>
              </a:rPr>
              <a:t>Chilamakuri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2000" dirty="0">
                <a:solidFill>
                  <a:schemeClr val="bg1"/>
                </a:solidFill>
                <a:effectLst/>
              </a:rPr>
              <a:t>(Bioinformatics core)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4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59488-EC97-892D-9439-2E412EBD2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BEB0A1-35ED-08B6-9191-6D2E90903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F3B57-2C0E-C0D3-9FA6-8BC6D463250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1B8B74-098F-3242-9BBF-5A325BB26E97}"/>
              </a:ext>
            </a:extLst>
          </p:cNvPr>
          <p:cNvSpPr txBox="1">
            <a:spLocks/>
          </p:cNvSpPr>
          <p:nvPr/>
        </p:nvSpPr>
        <p:spPr>
          <a:xfrm>
            <a:off x="32516" y="1664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Influential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467D8-AC21-7E13-A8CA-3D5768908C16}"/>
              </a:ext>
            </a:extLst>
          </p:cNvPr>
          <p:cNvSpPr txBox="1"/>
          <p:nvPr/>
        </p:nvSpPr>
        <p:spPr>
          <a:xfrm>
            <a:off x="187311" y="1062119"/>
            <a:ext cx="114111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 </a:t>
            </a:r>
            <a:r>
              <a:rPr lang="en-US" b="1" dirty="0" err="1"/>
              <a:t>I</a:t>
            </a:r>
            <a:r>
              <a:rPr lang="en-US" dirty="0" err="1"/>
              <a:t>nfObs</a:t>
            </a:r>
            <a:r>
              <a:rPr lang="en-US" dirty="0"/>
              <a:t>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data.frame</a:t>
            </a:r>
            <a:r>
              <a:rPr lang="en-US" dirty="0"/>
              <a:t>("Age"=14, "FEV"=2.000, "</a:t>
            </a:r>
            <a:r>
              <a:rPr lang="en-US" dirty="0" err="1"/>
              <a:t>Ht</a:t>
            </a:r>
            <a:r>
              <a:rPr lang="en-US" dirty="0"/>
              <a:t>"=40.0, "Gender"="M", "Smoke"=1) </a:t>
            </a:r>
            <a:r>
              <a:rPr lang="en-US" dirty="0">
                <a:solidFill>
                  <a:srgbClr val="00B050"/>
                </a:solidFill>
              </a:rPr>
              <a:t># Influential observation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0F86E-DD8F-D67F-0122-208EBED3BA72}"/>
              </a:ext>
            </a:extLst>
          </p:cNvPr>
          <p:cNvSpPr txBox="1"/>
          <p:nvPr/>
        </p:nvSpPr>
        <p:spPr>
          <a:xfrm>
            <a:off x="186767" y="1431090"/>
            <a:ext cx="114116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dSetInfObs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rbind</a:t>
            </a:r>
            <a:r>
              <a:rPr lang="en-US" dirty="0"/>
              <a:t>(</a:t>
            </a:r>
            <a:r>
              <a:rPr lang="en-US" dirty="0" err="1"/>
              <a:t>dSet,InfObs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Adding the influential observation to the data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87B21-7983-43E3-5300-CBAFBB659745}"/>
              </a:ext>
            </a:extLst>
          </p:cNvPr>
          <p:cNvSpPr txBox="1"/>
          <p:nvPr/>
        </p:nvSpPr>
        <p:spPr>
          <a:xfrm>
            <a:off x="170720" y="1794961"/>
            <a:ext cx="114277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plot</a:t>
            </a:r>
            <a:r>
              <a:rPr lang="en-US" dirty="0"/>
              <a:t>(</a:t>
            </a:r>
            <a:r>
              <a:rPr lang="en-US" dirty="0" err="1"/>
              <a:t>dSetInfObs$Ht</a:t>
            </a:r>
            <a:r>
              <a:rPr lang="en-US" dirty="0"/>
              <a:t>, </a:t>
            </a:r>
            <a:r>
              <a:rPr lang="en-US" dirty="0" err="1"/>
              <a:t>dSetInfObs$FEV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 = "Height in inches", </a:t>
            </a:r>
            <a:r>
              <a:rPr lang="en-US" dirty="0" err="1"/>
              <a:t>ylab</a:t>
            </a:r>
            <a:r>
              <a:rPr lang="en-US" dirty="0"/>
              <a:t> = "FEV in liters") </a:t>
            </a:r>
            <a:r>
              <a:rPr lang="en-US" dirty="0">
                <a:solidFill>
                  <a:srgbClr val="00B050"/>
                </a:solidFill>
              </a:rPr>
              <a:t># New scatter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C77C83-537B-A0C4-465E-95C65464F44E}"/>
              </a:ext>
            </a:extLst>
          </p:cNvPr>
          <p:cNvSpPr txBox="1"/>
          <p:nvPr/>
        </p:nvSpPr>
        <p:spPr>
          <a:xfrm>
            <a:off x="4866467" y="3332134"/>
            <a:ext cx="6876354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Outlier and far away x-value observation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88E07-C368-8429-AF4C-6BD148E6D902}"/>
              </a:ext>
            </a:extLst>
          </p:cNvPr>
          <p:cNvSpPr txBox="1"/>
          <p:nvPr/>
        </p:nvSpPr>
        <p:spPr>
          <a:xfrm>
            <a:off x="4844166" y="3998219"/>
            <a:ext cx="602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is it an influential observation?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8F930-2E15-245F-AA17-1016300794E3}"/>
              </a:ext>
            </a:extLst>
          </p:cNvPr>
          <p:cNvSpPr txBox="1"/>
          <p:nvPr/>
        </p:nvSpPr>
        <p:spPr>
          <a:xfrm>
            <a:off x="4848919" y="4870424"/>
            <a:ext cx="66043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); </a:t>
            </a:r>
            <a:r>
              <a:rPr lang="en-US" dirty="0">
                <a:solidFill>
                  <a:srgbClr val="00B050"/>
                </a:solidFill>
              </a:rPr>
              <a:t>#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914600-B173-FF50-6001-94BCEB2BE569}"/>
              </a:ext>
            </a:extLst>
          </p:cNvPr>
          <p:cNvSpPr txBox="1"/>
          <p:nvPr/>
        </p:nvSpPr>
        <p:spPr>
          <a:xfrm>
            <a:off x="4844166" y="4507534"/>
            <a:ext cx="66090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(FEV ∼ </a:t>
            </a:r>
            <a:r>
              <a:rPr lang="en-US" dirty="0" err="1"/>
              <a:t>Ht</a:t>
            </a:r>
            <a:r>
              <a:rPr lang="en-US" dirty="0"/>
              <a:t>, data = </a:t>
            </a:r>
            <a:r>
              <a:rPr lang="en-US" dirty="0" err="1"/>
              <a:t>dSetInfObs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Model fitting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901E2-9483-4EB3-EE1C-5F20C9EDFA6C}"/>
              </a:ext>
            </a:extLst>
          </p:cNvPr>
          <p:cNvSpPr txBox="1"/>
          <p:nvPr/>
        </p:nvSpPr>
        <p:spPr>
          <a:xfrm>
            <a:off x="224403" y="5477812"/>
            <a:ext cx="553998" cy="12893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0FD5250-72C6-4EAC-CEF3-9C691260AF83}"/>
              </a:ext>
            </a:extLst>
          </p:cNvPr>
          <p:cNvSpPr/>
          <p:nvPr/>
        </p:nvSpPr>
        <p:spPr>
          <a:xfrm>
            <a:off x="890545" y="5427671"/>
            <a:ext cx="11022055" cy="1420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Coefficients: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          			Estimate 	Std. Error 	t value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(&gt;|t|)   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(Intercept) 		</a:t>
            </a:r>
            <a:r>
              <a:rPr lang="en-US" sz="1400" i="1" dirty="0">
                <a:solidFill>
                  <a:schemeClr val="tx1"/>
                </a:solidFill>
              </a:rPr>
              <a:t>(-7.40165) </a:t>
            </a:r>
            <a:r>
              <a:rPr lang="en-US" dirty="0">
                <a:solidFill>
                  <a:schemeClr val="tx1"/>
                </a:solidFill>
              </a:rPr>
              <a:t>-3.63162 </a:t>
            </a:r>
            <a:r>
              <a:rPr lang="en-US" sz="1400" i="1" dirty="0">
                <a:solidFill>
                  <a:schemeClr val="tx1"/>
                </a:solidFill>
              </a:rPr>
              <a:t>(1.41588)</a:t>
            </a:r>
            <a:r>
              <a:rPr lang="en-US" dirty="0">
                <a:solidFill>
                  <a:schemeClr val="tx1"/>
                </a:solidFill>
              </a:rPr>
              <a:t> 1.08780  </a:t>
            </a:r>
            <a:r>
              <a:rPr lang="en-US" sz="1400" i="1" dirty="0">
                <a:solidFill>
                  <a:schemeClr val="tx1"/>
                </a:solidFill>
              </a:rPr>
              <a:t>	(-5.228) </a:t>
            </a:r>
            <a:r>
              <a:rPr lang="en-US" dirty="0">
                <a:solidFill>
                  <a:schemeClr val="tx1"/>
                </a:solidFill>
              </a:rPr>
              <a:t>-3.339	</a:t>
            </a:r>
            <a:r>
              <a:rPr lang="en-US" sz="1400" i="1" dirty="0">
                <a:solidFill>
                  <a:schemeClr val="accent1"/>
                </a:solidFill>
              </a:rPr>
              <a:t>(2.07e-06 ***) </a:t>
            </a:r>
            <a:r>
              <a:rPr lang="en-US" dirty="0">
                <a:solidFill>
                  <a:schemeClr val="accent1"/>
                </a:solidFill>
              </a:rPr>
              <a:t>0.00141 ***  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tx1"/>
                </a:solidFill>
              </a:rPr>
              <a:t>Ht</a:t>
            </a:r>
            <a:r>
              <a:rPr lang="en-US" dirty="0">
                <a:solidFill>
                  <a:schemeClr val="tx1"/>
                </a:solidFill>
              </a:rPr>
              <a:t>           		(</a:t>
            </a:r>
            <a:r>
              <a:rPr lang="en-US" sz="1400" i="1" dirty="0">
                <a:solidFill>
                  <a:schemeClr val="tx1"/>
                </a:solidFill>
              </a:rPr>
              <a:t>0.16191)</a:t>
            </a:r>
            <a:r>
              <a:rPr lang="en-US" dirty="0">
                <a:solidFill>
                  <a:schemeClr val="tx1"/>
                </a:solidFill>
              </a:rPr>
              <a:t> 0.10508   </a:t>
            </a:r>
            <a:r>
              <a:rPr lang="en-US" sz="1400" i="1" dirty="0">
                <a:solidFill>
                  <a:schemeClr val="tx1"/>
                </a:solidFill>
              </a:rPr>
              <a:t>(0.02144)</a:t>
            </a:r>
            <a:r>
              <a:rPr lang="en-US" dirty="0">
                <a:solidFill>
                  <a:schemeClr val="tx1"/>
                </a:solidFill>
              </a:rPr>
              <a:t> 0.01655  	</a:t>
            </a:r>
            <a:r>
              <a:rPr lang="en-US" sz="1400" i="1" dirty="0">
                <a:solidFill>
                  <a:schemeClr val="tx1"/>
                </a:solidFill>
              </a:rPr>
              <a:t>(7.551</a:t>
            </a:r>
            <a:r>
              <a:rPr lang="en-US" dirty="0">
                <a:solidFill>
                  <a:schemeClr val="tx1"/>
                </a:solidFill>
              </a:rPr>
              <a:t>) 6.348	</a:t>
            </a:r>
            <a:r>
              <a:rPr lang="en-US" sz="1400" i="1" dirty="0">
                <a:solidFill>
                  <a:schemeClr val="accent1"/>
                </a:solidFill>
              </a:rPr>
              <a:t>(2.18e-10 ***) </a:t>
            </a:r>
            <a:r>
              <a:rPr lang="en-US" dirty="0">
                <a:solidFill>
                  <a:schemeClr val="accent1"/>
                </a:solidFill>
              </a:rPr>
              <a:t>2.55e-08 ***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F147B-A31E-6AD7-4A5B-064F7C68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19" y="2163932"/>
            <a:ext cx="4320127" cy="324009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B8987B-47F4-2B94-48F9-0D29B7E0D034}"/>
              </a:ext>
            </a:extLst>
          </p:cNvPr>
          <p:cNvCxnSpPr>
            <a:cxnSpLocks/>
          </p:cNvCxnSpPr>
          <p:nvPr/>
        </p:nvCxnSpPr>
        <p:spPr>
          <a:xfrm flipV="1">
            <a:off x="890545" y="3549487"/>
            <a:ext cx="3953621" cy="934041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97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4EAC-1622-7F43-42AE-D42D038B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A0A5AE-3C72-FBC0-3885-8479E3E9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644624-1884-20BB-85EB-DCBB22ED66C0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11</a:t>
            </a:fld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674EE3-F0B8-7BB6-9097-90E39C4E8DF1}"/>
              </a:ext>
            </a:extLst>
          </p:cNvPr>
          <p:cNvSpPr txBox="1">
            <a:spLocks/>
          </p:cNvSpPr>
          <p:nvPr/>
        </p:nvSpPr>
        <p:spPr>
          <a:xfrm>
            <a:off x="32516" y="1664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Observations with high leverage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EDFF48-3FC9-D403-0435-29454C806E87}"/>
              </a:ext>
            </a:extLst>
          </p:cNvPr>
          <p:cNvSpPr txBox="1"/>
          <p:nvPr/>
        </p:nvSpPr>
        <p:spPr>
          <a:xfrm>
            <a:off x="224403" y="1095183"/>
            <a:ext cx="117968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An observation is considered to have </a:t>
            </a:r>
            <a:r>
              <a:rPr lang="en-GB" sz="2200" b="1" i="0" u="none" strike="noStrike" dirty="0">
                <a:solidFill>
                  <a:schemeClr val="accent1"/>
                </a:solidFill>
                <a:effectLst/>
              </a:rPr>
              <a:t>high leverage 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if it has a value (or values) for the predictor variables that are much more extreme compared to the rest of the observations in the dataset.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CF12C-A6E1-4958-AF49-1DC93F0D9021}"/>
                  </a:ext>
                </a:extLst>
              </p:cNvPr>
              <p:cNvSpPr txBox="1"/>
              <p:nvPr/>
            </p:nvSpPr>
            <p:spPr>
              <a:xfrm>
                <a:off x="301893" y="2285154"/>
                <a:ext cx="3231719" cy="5704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h</a:t>
                </a:r>
                <a:r>
                  <a:rPr lang="en-US" sz="2200" baseline="-25000" dirty="0"/>
                  <a:t>i </a:t>
                </a:r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22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sz="2200" dirty="0"/>
                  <a:t> +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2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2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2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sz="2200" b="0" i="1" baseline="-2500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200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𝑆𝑆𝑥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CF12C-A6E1-4958-AF49-1DC93F0D9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93" y="2285154"/>
                <a:ext cx="3231719" cy="570413"/>
              </a:xfrm>
              <a:prstGeom prst="rect">
                <a:avLst/>
              </a:prstGeom>
              <a:blipFill>
                <a:blip r:embed="rId2"/>
                <a:stretch>
                  <a:fillRect l="-274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C18FCD-935D-01D7-FC66-D526A75AE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643423"/>
              </p:ext>
            </p:extLst>
          </p:nvPr>
        </p:nvGraphicFramePr>
        <p:xfrm>
          <a:off x="379385" y="2952160"/>
          <a:ext cx="1109129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313">
                  <a:extLst>
                    <a:ext uri="{9D8B030D-6E8A-4147-A177-3AD203B41FA5}">
                      <a16:colId xmlns:a16="http://schemas.microsoft.com/office/drawing/2014/main" val="891166169"/>
                    </a:ext>
                  </a:extLst>
                </a:gridCol>
                <a:gridCol w="9472984">
                  <a:extLst>
                    <a:ext uri="{9D8B030D-6E8A-4147-A177-3AD203B41FA5}">
                      <a16:colId xmlns:a16="http://schemas.microsoft.com/office/drawing/2014/main" val="879435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sz="2000" b="0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leverage of observation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57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000" baseline="-25000" dirty="0">
                          <a:solidFill>
                            <a:schemeClr val="tx1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predictor value of observation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03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000" baseline="-25000" dirty="0" err="1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20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sample mean of the predictor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35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 dirty="0" err="1">
                          <a:solidFill>
                            <a:schemeClr val="tx1"/>
                          </a:solidFill>
                        </a:rPr>
                        <a:t>SS</a:t>
                      </a:r>
                      <a:r>
                        <a:rPr lang="en-US" sz="2000" baseline="-25000" dirty="0" err="1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20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sum of the squared difference between the predictor value of observation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and the sample mean of the predictor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17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number of observation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37191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EFC0566-DA95-4201-9970-78048F3157B0}"/>
              </a:ext>
            </a:extLst>
          </p:cNvPr>
          <p:cNvSpPr txBox="1"/>
          <p:nvPr/>
        </p:nvSpPr>
        <p:spPr>
          <a:xfrm>
            <a:off x="3704094" y="2261057"/>
            <a:ext cx="785764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 </a:t>
            </a:r>
            <a:r>
              <a:rPr lang="en-US" dirty="0"/>
              <a:t>hats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hatvalues</a:t>
            </a:r>
            <a:r>
              <a:rPr lang="en-US" dirty="0"/>
              <a:t>(</a:t>
            </a:r>
            <a:r>
              <a:rPr lang="en-US" dirty="0" err="1"/>
              <a:t>modelFitted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Computing leverage of each observation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3F9A43-9D4C-85D0-7FCC-FFC4D8F41A11}"/>
              </a:ext>
            </a:extLst>
          </p:cNvPr>
          <p:cNvSpPr txBox="1"/>
          <p:nvPr/>
        </p:nvSpPr>
        <p:spPr>
          <a:xfrm>
            <a:off x="367353" y="5531631"/>
            <a:ext cx="586500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Large values of h</a:t>
            </a:r>
            <a:r>
              <a:rPr lang="en-US" baseline="-25000" dirty="0"/>
              <a:t>i </a:t>
            </a:r>
            <a:r>
              <a:rPr lang="en-US" dirty="0"/>
              <a:t>(perhaps two or three times the mean value of the h</a:t>
            </a:r>
            <a:r>
              <a:rPr lang="en-US" baseline="-25000" dirty="0"/>
              <a:t>i</a:t>
            </a:r>
            <a:r>
              <a:rPr lang="en-US" dirty="0"/>
              <a:t>) identify observations with unusual values of the predictor</a:t>
            </a:r>
          </a:p>
        </p:txBody>
      </p:sp>
      <p:pic>
        <p:nvPicPr>
          <p:cNvPr id="1026" name="Picture 2" descr="dot plot">
            <a:extLst>
              <a:ext uri="{FF2B5EF4-FFF2-40B4-BE49-F238E27FC236}">
                <a16:creationId xmlns:a16="http://schemas.microsoft.com/office/drawing/2014/main" id="{E0842FE0-2141-7929-D2B5-5C06B3F4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358" y="5339088"/>
            <a:ext cx="5250356" cy="135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94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40EF-31CC-F28F-DEF9-073F82D7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F63E2E-5650-2C17-7B0E-3AD04672C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79E7E-C6FE-A6A9-6659-CEA0B61AC55D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12</a:t>
            </a:fld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677C92-16D1-D280-2807-61571ACBA334}"/>
                  </a:ext>
                </a:extLst>
              </p:cNvPr>
              <p:cNvSpPr txBox="1"/>
              <p:nvPr/>
            </p:nvSpPr>
            <p:spPr>
              <a:xfrm>
                <a:off x="206320" y="2298369"/>
                <a:ext cx="1963443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600" dirty="0">
                    <a:latin typeface="+mj-lt"/>
                  </a:rPr>
                  <a:t>D</a:t>
                </a:r>
                <a:r>
                  <a:rPr lang="en-US" sz="2600" baseline="-25000" dirty="0">
                    <a:latin typeface="+mj-lt"/>
                  </a:rPr>
                  <a:t>i </a:t>
                </a: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÷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(∆</m:t>
                    </m:r>
                    <m:r>
                      <m:rPr>
                        <m:sty m:val="p"/>
                      </m:rPr>
                      <a:rPr lang="en-GB" sz="2600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m:rPr>
                        <m:sty m:val="p"/>
                      </m:rPr>
                      <a:rPr lang="en-GB" sz="2600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677C92-16D1-D280-2807-61571ACBA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20" y="2298369"/>
                <a:ext cx="1963443" cy="492443"/>
              </a:xfrm>
              <a:prstGeom prst="rect">
                <a:avLst/>
              </a:prstGeom>
              <a:blipFill>
                <a:blip r:embed="rId2"/>
                <a:stretch>
                  <a:fillRect l="-5806"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C492F2B-7AB0-A477-8067-A6606F72AC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419198"/>
                  </p:ext>
                </p:extLst>
              </p:nvPr>
            </p:nvGraphicFramePr>
            <p:xfrm>
              <a:off x="324325" y="3107141"/>
              <a:ext cx="11091297" cy="1645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8313">
                      <a:extLst>
                        <a:ext uri="{9D8B030D-6E8A-4147-A177-3AD203B41FA5}">
                          <a16:colId xmlns:a16="http://schemas.microsoft.com/office/drawing/2014/main" val="891166169"/>
                        </a:ext>
                      </a:extLst>
                    </a:gridCol>
                    <a:gridCol w="9472984">
                      <a:extLst>
                        <a:ext uri="{9D8B030D-6E8A-4147-A177-3AD203B41FA5}">
                          <a16:colId xmlns:a16="http://schemas.microsoft.com/office/drawing/2014/main" val="8794353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h</a:t>
                          </a:r>
                          <a:r>
                            <a:rPr lang="en-US" sz="2400" b="0" baseline="-25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leverage of observation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3578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400" b="0" i="0" baseline="-2500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oMath>
                            </m:oMathPara>
                          </a14:m>
                          <a:endParaRPr lang="en-US" sz="2400" baseline="-25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Sum of the squared differences between predictions made with all observations in the analysis and predictions made leaving out the observation in question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0337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C492F2B-7AB0-A477-8067-A6606F72AC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5419198"/>
                  </p:ext>
                </p:extLst>
              </p:nvPr>
            </p:nvGraphicFramePr>
            <p:xfrm>
              <a:off x="324325" y="3107141"/>
              <a:ext cx="11091297" cy="1645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8313">
                      <a:extLst>
                        <a:ext uri="{9D8B030D-6E8A-4147-A177-3AD203B41FA5}">
                          <a16:colId xmlns:a16="http://schemas.microsoft.com/office/drawing/2014/main" val="891166169"/>
                        </a:ext>
                      </a:extLst>
                    </a:gridCol>
                    <a:gridCol w="9472984">
                      <a:extLst>
                        <a:ext uri="{9D8B030D-6E8A-4147-A177-3AD203B41FA5}">
                          <a16:colId xmlns:a16="http://schemas.microsoft.com/office/drawing/2014/main" val="879435368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h</a:t>
                          </a:r>
                          <a:r>
                            <a:rPr lang="en-US" sz="2400" b="0" baseline="-25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leverage of observation </a:t>
                          </a:r>
                          <a:r>
                            <a:rPr lang="en-US" sz="2400" b="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i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357834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81" t="-42105" r="-584375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Sum of the squared differences between predictions made with all observations in the analysis and predictions made leaving out the observation in question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30337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9A3F586-A788-3EB1-B0D0-E8EE00DA6F9B}"/>
              </a:ext>
            </a:extLst>
          </p:cNvPr>
          <p:cNvSpPr txBox="1"/>
          <p:nvPr/>
        </p:nvSpPr>
        <p:spPr>
          <a:xfrm>
            <a:off x="3613040" y="2204939"/>
            <a:ext cx="7857642" cy="7265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cookDistance</a:t>
            </a:r>
            <a:r>
              <a:rPr lang="en-US" dirty="0"/>
              <a:t>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cook.distance</a:t>
            </a:r>
            <a:r>
              <a:rPr lang="en-US" dirty="0"/>
              <a:t>(</a:t>
            </a:r>
            <a:r>
              <a:rPr lang="en-US" dirty="0" err="1"/>
              <a:t>modelFitted</a:t>
            </a:r>
            <a:r>
              <a:rPr lang="en-US" dirty="0"/>
              <a:t>)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</a:rPr>
              <a:t># Computing Cook’s distance of each observation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56E695-D6D0-BCA4-A0C3-9B4BCDF8BC08}"/>
              </a:ext>
            </a:extLst>
          </p:cNvPr>
          <p:cNvSpPr txBox="1"/>
          <p:nvPr/>
        </p:nvSpPr>
        <p:spPr>
          <a:xfrm>
            <a:off x="131413" y="976394"/>
            <a:ext cx="1168819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b="1" dirty="0"/>
              <a:t>Influential</a:t>
            </a:r>
            <a:r>
              <a:rPr lang="en-US" sz="2600" dirty="0"/>
              <a:t> observations are </a:t>
            </a:r>
            <a:r>
              <a:rPr lang="en-US" sz="2600" b="1" dirty="0">
                <a:solidFill>
                  <a:schemeClr val="accent1"/>
                </a:solidFill>
              </a:rPr>
              <a:t>outliers</a:t>
            </a:r>
            <a:r>
              <a:rPr lang="en-US" sz="2600" dirty="0"/>
              <a:t> with </a:t>
            </a:r>
            <a:r>
              <a:rPr lang="en-US" sz="2600" b="1" dirty="0">
                <a:solidFill>
                  <a:schemeClr val="accent1"/>
                </a:solidFill>
              </a:rPr>
              <a:t>high leverage</a:t>
            </a:r>
            <a:r>
              <a:rPr lang="en-US" sz="2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1D7C2-97B1-3397-E5D0-8EDB6167669F}"/>
              </a:ext>
            </a:extLst>
          </p:cNvPr>
          <p:cNvSpPr txBox="1"/>
          <p:nvPr/>
        </p:nvSpPr>
        <p:spPr>
          <a:xfrm>
            <a:off x="144328" y="1531749"/>
            <a:ext cx="1168819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A popular measure of influence for observation </a:t>
            </a:r>
            <a:r>
              <a:rPr lang="en-US" sz="2600" dirty="0" err="1"/>
              <a:t>i</a:t>
            </a:r>
            <a:r>
              <a:rPr lang="en-US" sz="2600" dirty="0"/>
              <a:t> is </a:t>
            </a:r>
            <a:r>
              <a:rPr lang="en-US" sz="2600" b="1" dirty="0"/>
              <a:t>Cook’s distance</a:t>
            </a:r>
            <a:r>
              <a:rPr lang="en-US" sz="26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8B1F4-B704-B848-8CF3-77174C883A23}"/>
              </a:ext>
            </a:extLst>
          </p:cNvPr>
          <p:cNvSpPr txBox="1"/>
          <p:nvPr/>
        </p:nvSpPr>
        <p:spPr>
          <a:xfrm>
            <a:off x="253529" y="5246378"/>
            <a:ext cx="89626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rule of thumb is that observations with D &gt; 1 may be flagged as potentially influential.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FE7177-5E9D-0B9C-9DC6-B8293C3824BE}"/>
              </a:ext>
            </a:extLst>
          </p:cNvPr>
          <p:cNvSpPr txBox="1">
            <a:spLocks/>
          </p:cNvSpPr>
          <p:nvPr/>
        </p:nvSpPr>
        <p:spPr>
          <a:xfrm>
            <a:off x="32516" y="1664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Influential observations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C3A44C-0093-4BE0-31C3-13554194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785" y="4768515"/>
            <a:ext cx="2072837" cy="2072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3669BA-5437-90F2-C66A-B0C6E936C067}"/>
              </a:ext>
            </a:extLst>
          </p:cNvPr>
          <p:cNvSpPr txBox="1"/>
          <p:nvPr/>
        </p:nvSpPr>
        <p:spPr>
          <a:xfrm>
            <a:off x="324405" y="5738220"/>
            <a:ext cx="6038987" cy="7265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 </a:t>
            </a:r>
            <a:r>
              <a:rPr lang="en-US" dirty="0" err="1">
                <a:solidFill>
                  <a:srgbClr val="0000FF"/>
                </a:solidFill>
              </a:rPr>
              <a:t>cook_plot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modelFitted</a:t>
            </a:r>
            <a:r>
              <a:rPr lang="en-US" dirty="0"/>
              <a:t>, </a:t>
            </a:r>
            <a:r>
              <a:rPr lang="en-US" dirty="0" err="1"/>
              <a:t>id_n</a:t>
            </a:r>
            <a:r>
              <a:rPr lang="en-US" dirty="0"/>
              <a:t> = 3)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0B050"/>
                </a:solidFill>
              </a:rPr>
              <a:t># Computing Cook’s distance of each observation</a:t>
            </a:r>
          </a:p>
        </p:txBody>
      </p:sp>
    </p:spTree>
    <p:extLst>
      <p:ext uri="{BB962C8B-B14F-4D97-AF65-F5344CB8AC3E}">
        <p14:creationId xmlns:p14="http://schemas.microsoft.com/office/powerpoint/2010/main" val="387325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1DDA7-EBA1-6FD2-B658-3E8BD635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DF5DA1-B18E-0B37-1F4A-52EB9BEFF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FE4ED5-447A-4C77-301D-E77012374115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13</a:t>
            </a:fld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154BFB-3301-22C1-000B-7B70F565D1D2}"/>
              </a:ext>
            </a:extLst>
          </p:cNvPr>
          <p:cNvSpPr txBox="1">
            <a:spLocks/>
          </p:cNvSpPr>
          <p:nvPr/>
        </p:nvSpPr>
        <p:spPr>
          <a:xfrm>
            <a:off x="32516" y="1664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Source of problems and possible solutions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7C61F9-ECE4-E4D2-7E56-E42123A0B000}"/>
              </a:ext>
            </a:extLst>
          </p:cNvPr>
          <p:cNvGraphicFramePr>
            <a:graphicFrameLocks noGrp="1"/>
          </p:cNvGraphicFramePr>
          <p:nvPr/>
        </p:nvGraphicFramePr>
        <p:xfrm>
          <a:off x="201442" y="1278220"/>
          <a:ext cx="11805782" cy="302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782">
                  <a:extLst>
                    <a:ext uri="{9D8B030D-6E8A-4147-A177-3AD203B41FA5}">
                      <a16:colId xmlns:a16="http://schemas.microsoft.com/office/drawing/2014/main" val="3963076539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79147185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23388262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809134311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589478496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956378583"/>
                    </a:ext>
                  </a:extLst>
                </a:gridCol>
              </a:tblGrid>
              <a:tr h="514687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Solution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Linearity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Normality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Unequal variance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Outliers</a:t>
                      </a:r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Influential observations</a:t>
                      </a: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012762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026072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Introducing other predictors (multivariable model)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172984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000" dirty="0"/>
                        <a:t>Data transformation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190153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000" dirty="0"/>
                        <a:t>Different random component (e.g. gamma, beta, Poisson) and g(𝝁)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✓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61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82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882E-5C44-5D69-4D8E-03753BA7C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EEABEE-0371-2A00-3638-1774DF73A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3DDDC-569F-E0EF-36F8-C4BFA1DA0B58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14</a:t>
            </a:fld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78E07A-8D6C-35E5-CBF7-D0ACFB14FBF3}"/>
              </a:ext>
            </a:extLst>
          </p:cNvPr>
          <p:cNvSpPr txBox="1">
            <a:spLocks/>
          </p:cNvSpPr>
          <p:nvPr/>
        </p:nvSpPr>
        <p:spPr>
          <a:xfrm>
            <a:off x="32516" y="1664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Introducing other predictors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147E1-E77D-021B-4E71-4FDA0BBB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" y="1277461"/>
            <a:ext cx="7315200" cy="5486400"/>
          </a:xfrm>
          <a:prstGeom prst="rect">
            <a:avLst/>
          </a:prstGeom>
        </p:spPr>
      </p:pic>
      <p:sp>
        <p:nvSpPr>
          <p:cNvPr id="8" name="CasellaDiTesto 39">
            <a:extLst>
              <a:ext uri="{FF2B5EF4-FFF2-40B4-BE49-F238E27FC236}">
                <a16:creationId xmlns:a16="http://schemas.microsoft.com/office/drawing/2014/main" id="{057E3B57-DDEF-B163-F653-00BAA35B68F2}"/>
              </a:ext>
            </a:extLst>
          </p:cNvPr>
          <p:cNvSpPr txBox="1"/>
          <p:nvPr/>
        </p:nvSpPr>
        <p:spPr>
          <a:xfrm>
            <a:off x="6245818" y="989321"/>
            <a:ext cx="5666782" cy="8846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a </a:t>
            </a:r>
            <a:r>
              <a:rPr lang="it-IT" sz="2200" b="1" dirty="0" err="1"/>
              <a:t>plausible</a:t>
            </a:r>
            <a:r>
              <a:rPr lang="it-IT" sz="2200" b="1" dirty="0"/>
              <a:t>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n-GB" sz="2200" b="1" dirty="0"/>
              <a:t>𝛃</a:t>
            </a:r>
            <a:r>
              <a:rPr lang="en-GB" sz="2200" baseline="-25000" dirty="0"/>
              <a:t>0</a:t>
            </a:r>
            <a:r>
              <a:rPr lang="it-IT" sz="2200" dirty="0"/>
              <a:t> + </a:t>
            </a:r>
            <a:r>
              <a:rPr lang="en-GB" sz="2200" b="1" dirty="0"/>
              <a:t>𝛃</a:t>
            </a:r>
            <a:r>
              <a:rPr lang="en-GB" sz="2200" baseline="-25000" dirty="0"/>
              <a:t>1</a:t>
            </a:r>
            <a:r>
              <a:rPr lang="it-IT" sz="2200" dirty="0"/>
              <a:t> </a:t>
            </a:r>
            <a:r>
              <a:rPr lang="en-GB" altLang="it-IT" sz="2200" dirty="0" err="1">
                <a:cs typeface="Times New Roman" panose="02020603050405020304" pitchFamily="18" charset="0"/>
              </a:rPr>
              <a:t>x</a:t>
            </a:r>
            <a:r>
              <a:rPr lang="en-GB" altLang="it-IT" sz="2200" baseline="-25000" dirty="0" err="1">
                <a:cs typeface="Times New Roman" panose="02020603050405020304" pitchFamily="18" charset="0"/>
              </a:rPr>
              <a:t>k</a:t>
            </a:r>
            <a:r>
              <a:rPr lang="it-IT" sz="2200" b="1" dirty="0"/>
              <a:t> + </a:t>
            </a:r>
            <a:r>
              <a:rPr lang="en-GB" sz="2200" b="1" dirty="0"/>
              <a:t>𝛃</a:t>
            </a:r>
            <a:r>
              <a:rPr lang="en-GB" sz="2200" baseline="-25000" dirty="0"/>
              <a:t>2</a:t>
            </a:r>
            <a:r>
              <a:rPr lang="it-IT" sz="2200" dirty="0"/>
              <a:t> </a:t>
            </a:r>
            <a:r>
              <a:rPr lang="en-GB" altLang="it-IT" sz="2200" dirty="0">
                <a:cs typeface="Times New Roman" panose="02020603050405020304" pitchFamily="18" charset="0"/>
              </a:rPr>
              <a:t>x</a:t>
            </a:r>
            <a:r>
              <a:rPr lang="en-GB" altLang="it-IT" sz="2200" baseline="-25000" dirty="0">
                <a:cs typeface="Times New Roman" panose="02020603050405020304" pitchFamily="18" charset="0"/>
              </a:rPr>
              <a:t>k</a:t>
            </a:r>
            <a:r>
              <a:rPr lang="en-GB" altLang="it-IT" sz="2200" baseline="30000" dirty="0">
                <a:cs typeface="Times New Roman" panose="02020603050405020304" pitchFamily="18" charset="0"/>
              </a:rPr>
              <a:t>2</a:t>
            </a:r>
            <a:r>
              <a:rPr lang="it-IT" sz="2200" b="1" baseline="30000" dirty="0"/>
              <a:t> </a:t>
            </a:r>
            <a:r>
              <a:rPr lang="it-IT" sz="2200" dirty="0"/>
              <a:t>+ </a:t>
            </a:r>
            <a:r>
              <a:rPr lang="el-GR" sz="2200" dirty="0"/>
              <a:t>ε</a:t>
            </a:r>
            <a:r>
              <a:rPr lang="it-IT" sz="2200" baseline="-25000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505490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CEDC0-49A9-72B8-DFDE-FEADA695D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8554A9-68AB-C153-8820-7A738C568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743A0-B19B-16A0-D09F-32ADB026B80E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15</a:t>
            </a:fld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ABBED5-55AD-1821-64A7-74E0B2F4EE12}"/>
              </a:ext>
            </a:extLst>
          </p:cNvPr>
          <p:cNvSpPr txBox="1">
            <a:spLocks/>
          </p:cNvSpPr>
          <p:nvPr/>
        </p:nvSpPr>
        <p:spPr>
          <a:xfrm>
            <a:off x="32516" y="1664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Data 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38879-556C-4F95-75E2-E434AE760D10}"/>
              </a:ext>
            </a:extLst>
          </p:cNvPr>
          <p:cNvSpPr txBox="1"/>
          <p:nvPr/>
        </p:nvSpPr>
        <p:spPr>
          <a:xfrm>
            <a:off x="226871" y="1081694"/>
            <a:ext cx="99580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plot</a:t>
            </a:r>
            <a:r>
              <a:rPr lang="en-US" dirty="0"/>
              <a:t>(</a:t>
            </a:r>
            <a:r>
              <a:rPr lang="en-US" dirty="0" err="1"/>
              <a:t>lungcap$Ht</a:t>
            </a:r>
            <a:r>
              <a:rPr lang="en-US" dirty="0"/>
              <a:t>, </a:t>
            </a:r>
            <a:r>
              <a:rPr lang="en-US" dirty="0" err="1"/>
              <a:t>lungcap$FEV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 = "Height in inches", </a:t>
            </a:r>
            <a:r>
              <a:rPr lang="en-US" dirty="0" err="1"/>
              <a:t>ylab</a:t>
            </a:r>
            <a:r>
              <a:rPr lang="en-US" dirty="0"/>
              <a:t> = "FEV") </a:t>
            </a:r>
            <a:r>
              <a:rPr lang="en-US" dirty="0">
                <a:solidFill>
                  <a:srgbClr val="00B050"/>
                </a:solidFill>
              </a:rPr>
              <a:t># Scatter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AFD05-D123-A7F8-B931-C917ED81932C}"/>
              </a:ext>
            </a:extLst>
          </p:cNvPr>
          <p:cNvSpPr txBox="1"/>
          <p:nvPr/>
        </p:nvSpPr>
        <p:spPr>
          <a:xfrm>
            <a:off x="224291" y="1823028"/>
            <a:ext cx="99580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plot</a:t>
            </a:r>
            <a:r>
              <a:rPr lang="en-US" dirty="0"/>
              <a:t>(</a:t>
            </a:r>
            <a:r>
              <a:rPr lang="en-US" dirty="0" err="1"/>
              <a:t>dSet$Ht</a:t>
            </a:r>
            <a:r>
              <a:rPr lang="en-US" dirty="0"/>
              <a:t>, </a:t>
            </a:r>
            <a:r>
              <a:rPr lang="en-US" dirty="0" err="1"/>
              <a:t>dSet$logFEV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 = "Height in inches", </a:t>
            </a:r>
            <a:r>
              <a:rPr lang="en-US" dirty="0" err="1"/>
              <a:t>ylab</a:t>
            </a:r>
            <a:r>
              <a:rPr lang="en-US" dirty="0"/>
              <a:t> = "FEV on log scale") </a:t>
            </a:r>
            <a:r>
              <a:rPr lang="en-US" dirty="0">
                <a:solidFill>
                  <a:srgbClr val="00B050"/>
                </a:solidFill>
              </a:rPr>
              <a:t># Scatter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C6F75-6B6D-CF89-A79D-8A3FDBD2B522}"/>
              </a:ext>
            </a:extLst>
          </p:cNvPr>
          <p:cNvSpPr txBox="1"/>
          <p:nvPr/>
        </p:nvSpPr>
        <p:spPr>
          <a:xfrm>
            <a:off x="239788" y="1451071"/>
            <a:ext cx="995809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lungcap$logFEV</a:t>
            </a:r>
            <a:r>
              <a:rPr lang="en-US" dirty="0"/>
              <a:t> = </a:t>
            </a:r>
            <a:r>
              <a:rPr lang="en-US" dirty="0">
                <a:solidFill>
                  <a:srgbClr val="0000FF"/>
                </a:solidFill>
              </a:rPr>
              <a:t>log</a:t>
            </a:r>
            <a:r>
              <a:rPr lang="en-US" dirty="0"/>
              <a:t>(</a:t>
            </a:r>
            <a:r>
              <a:rPr lang="en-US" dirty="0" err="1"/>
              <a:t>lungcap$FEV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log transformation of the response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12C437-CA4E-C89F-53DE-91EC0CB9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0" y="2382839"/>
            <a:ext cx="5220000" cy="391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19E04-7653-8C32-CCFC-4B9B443E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802" y="2382839"/>
            <a:ext cx="5220000" cy="3914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496FB3-BBC9-47E7-DBBE-A5B30E3B99AB}"/>
              </a:ext>
            </a:extLst>
          </p:cNvPr>
          <p:cNvSpPr txBox="1"/>
          <p:nvPr/>
        </p:nvSpPr>
        <p:spPr>
          <a:xfrm>
            <a:off x="1596327" y="6323311"/>
            <a:ext cx="32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Response on natural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C7121E-39DB-6A90-67BD-55293E4C841C}"/>
              </a:ext>
            </a:extLst>
          </p:cNvPr>
          <p:cNvSpPr txBox="1"/>
          <p:nvPr/>
        </p:nvSpPr>
        <p:spPr>
          <a:xfrm>
            <a:off x="7281621" y="6351726"/>
            <a:ext cx="327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Response on log</a:t>
            </a:r>
            <a:r>
              <a:rPr lang="en-US" b="1" baseline="-25000" dirty="0"/>
              <a:t>e</a:t>
            </a:r>
            <a:r>
              <a:rPr lang="en-US" b="1" dirty="0"/>
              <a:t> scale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8A8CB0-0F5A-6207-C9EF-21257DA37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679" y="3038218"/>
            <a:ext cx="523451" cy="12134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2A475D-6FAA-B1AE-7B7B-19FBCFBC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762" y="3038220"/>
            <a:ext cx="522000" cy="12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9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22427-8731-DC25-5D0D-5FDF31E52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94EC31-A7E0-8C4F-A74F-8ABC6FFF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7D5934-8976-FEA9-3911-D75F4F66DC47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16</a:t>
            </a:fld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3A71A8-97D4-973B-D9B3-C005E4345075}"/>
              </a:ext>
            </a:extLst>
          </p:cNvPr>
          <p:cNvSpPr txBox="1">
            <a:spLocks/>
          </p:cNvSpPr>
          <p:nvPr/>
        </p:nvSpPr>
        <p:spPr>
          <a:xfrm>
            <a:off x="32516" y="1664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Weighted least square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375AA-FC4F-4B5B-E710-0E41C7101D98}"/>
              </a:ext>
            </a:extLst>
          </p:cNvPr>
          <p:cNvSpPr txBox="1"/>
          <p:nvPr/>
        </p:nvSpPr>
        <p:spPr>
          <a:xfrm>
            <a:off x="187311" y="1062119"/>
            <a:ext cx="114111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nlme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Load the </a:t>
            </a:r>
            <a:r>
              <a:rPr lang="en-US" dirty="0" err="1">
                <a:solidFill>
                  <a:srgbClr val="00B050"/>
                </a:solidFill>
              </a:rPr>
              <a:t>nlme</a:t>
            </a:r>
            <a:r>
              <a:rPr lang="en-US" dirty="0">
                <a:solidFill>
                  <a:srgbClr val="00B050"/>
                </a:solidFill>
              </a:rPr>
              <a:t> package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97A2FA-590C-7967-11EA-B9416F584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72" y="2561425"/>
            <a:ext cx="7112391" cy="4156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D35FE5-4F24-03A9-66E6-64CF1DB74F1C}"/>
              </a:ext>
            </a:extLst>
          </p:cNvPr>
          <p:cNvSpPr txBox="1"/>
          <p:nvPr/>
        </p:nvSpPr>
        <p:spPr>
          <a:xfrm>
            <a:off x="200226" y="1431497"/>
            <a:ext cx="1141113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gls</a:t>
            </a:r>
            <a:r>
              <a:rPr lang="en-US" dirty="0"/>
              <a:t>(</a:t>
            </a:r>
            <a:r>
              <a:rPr lang="en-US" i="1" dirty="0">
                <a:latin typeface="American Typewriter" panose="02090604020004020304" pitchFamily="18" charset="77"/>
              </a:rPr>
              <a:t>Response</a:t>
            </a:r>
            <a:r>
              <a:rPr lang="en-US" dirty="0"/>
              <a:t> ∼ </a:t>
            </a:r>
            <a:r>
              <a:rPr lang="en-US" i="1" dirty="0">
                <a:latin typeface="American Typewriter" panose="02090604020004020304" pitchFamily="18" charset="77"/>
              </a:rPr>
              <a:t>Predictor</a:t>
            </a:r>
            <a:r>
              <a:rPr lang="en-US" dirty="0"/>
              <a:t>, weight = </a:t>
            </a:r>
            <a:r>
              <a:rPr lang="en-US" dirty="0" err="1"/>
              <a:t>varPower</a:t>
            </a:r>
            <a:r>
              <a:rPr lang="en-US" dirty="0"/>
              <a:t>( ∼ </a:t>
            </a:r>
            <a:r>
              <a:rPr lang="en-US" i="1" dirty="0">
                <a:latin typeface="American Typewriter" panose="02090604020004020304" pitchFamily="18" charset="77"/>
              </a:rPr>
              <a:t>Predictor</a:t>
            </a:r>
            <a:r>
              <a:rPr lang="en-US" dirty="0"/>
              <a:t>) , data = 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i="1" dirty="0">
                <a:latin typeface="American Typewriter" panose="02090604020004020304" pitchFamily="18" charset="77"/>
              </a:rPr>
              <a:t>)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     # Modeling variance as function of the predictor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F37ABA-5F4E-38E2-C6E5-4BD12B8E5C90}"/>
              </a:ext>
            </a:extLst>
          </p:cNvPr>
          <p:cNvSpPr txBox="1"/>
          <p:nvPr/>
        </p:nvSpPr>
        <p:spPr>
          <a:xfrm>
            <a:off x="200225" y="2077828"/>
            <a:ext cx="1141112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&gt;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Output</a:t>
            </a:r>
          </a:p>
        </p:txBody>
      </p:sp>
    </p:spTree>
    <p:extLst>
      <p:ext uri="{BB962C8B-B14F-4D97-AF65-F5344CB8AC3E}">
        <p14:creationId xmlns:p14="http://schemas.microsoft.com/office/powerpoint/2010/main" val="2687778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06413-B857-0559-9AB7-0598F7B97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04BBCD-F64D-9033-B47B-E2BA4DA6F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3E904E-EE61-E63F-C484-37AD6A0AAC48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17</a:t>
            </a:fld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55DB1F-908F-94C6-A621-14B713CE9662}"/>
              </a:ext>
            </a:extLst>
          </p:cNvPr>
          <p:cNvSpPr txBox="1">
            <a:spLocks/>
          </p:cNvSpPr>
          <p:nvPr/>
        </p:nvSpPr>
        <p:spPr>
          <a:xfrm>
            <a:off x="32516" y="1664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Different random component and g(𝝁)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11C3E-8D7F-1CB5-D02D-EC5908A22DBA}"/>
              </a:ext>
            </a:extLst>
          </p:cNvPr>
          <p:cNvSpPr txBox="1"/>
          <p:nvPr/>
        </p:nvSpPr>
        <p:spPr>
          <a:xfrm>
            <a:off x="187311" y="1062119"/>
            <a:ext cx="114111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GLMsData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Load the </a:t>
            </a:r>
            <a:r>
              <a:rPr lang="en-US" dirty="0" err="1">
                <a:solidFill>
                  <a:srgbClr val="00B050"/>
                </a:solidFill>
              </a:rPr>
              <a:t>GLMsData</a:t>
            </a:r>
            <a:r>
              <a:rPr lang="en-US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7044A6-59DC-DE0D-0C8C-140940DB06F4}"/>
              </a:ext>
            </a:extLst>
          </p:cNvPr>
          <p:cNvSpPr txBox="1"/>
          <p:nvPr/>
        </p:nvSpPr>
        <p:spPr>
          <a:xfrm>
            <a:off x="186767" y="1431090"/>
            <a:ext cx="114116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data</a:t>
            </a:r>
            <a:r>
              <a:rPr lang="en-US" dirty="0"/>
              <a:t>(</a:t>
            </a:r>
            <a:r>
              <a:rPr lang="en-US" dirty="0" err="1"/>
              <a:t>nminer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Make the dataset </a:t>
            </a:r>
            <a:r>
              <a:rPr lang="en-US" dirty="0" err="1">
                <a:solidFill>
                  <a:srgbClr val="00B050"/>
                </a:solidFill>
              </a:rPr>
              <a:t>nminer</a:t>
            </a:r>
            <a:r>
              <a:rPr lang="en-US" dirty="0">
                <a:solidFill>
                  <a:srgbClr val="00B050"/>
                </a:solidFill>
              </a:rPr>
              <a:t> available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7EE6D-F924-A420-3CCB-77C9FDFEBEE2}"/>
              </a:ext>
            </a:extLst>
          </p:cNvPr>
          <p:cNvSpPr txBox="1"/>
          <p:nvPr/>
        </p:nvSpPr>
        <p:spPr>
          <a:xfrm>
            <a:off x="170720" y="1794961"/>
            <a:ext cx="1142772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plot</a:t>
            </a:r>
            <a:r>
              <a:rPr lang="en-US" dirty="0"/>
              <a:t>(jitter(</a:t>
            </a:r>
            <a:r>
              <a:rPr lang="en-US" dirty="0" err="1"/>
              <a:t>Minerab</a:t>
            </a:r>
            <a:r>
              <a:rPr lang="en-US" dirty="0"/>
              <a:t>) ~ </a:t>
            </a:r>
            <a:r>
              <a:rPr lang="en-US" dirty="0" err="1"/>
              <a:t>Eucs</a:t>
            </a:r>
            <a:r>
              <a:rPr lang="en-US" dirty="0"/>
              <a:t>, data=</a:t>
            </a:r>
            <a:r>
              <a:rPr lang="en-US" dirty="0" err="1"/>
              <a:t>nminer</a:t>
            </a:r>
            <a:r>
              <a:rPr lang="en-US" dirty="0"/>
              <a:t>, las=1, </a:t>
            </a:r>
            <a:r>
              <a:rPr lang="en-US" dirty="0" err="1"/>
              <a:t>ylim</a:t>
            </a:r>
            <a:r>
              <a:rPr lang="en-US" dirty="0"/>
              <a:t>=c(0, 20), </a:t>
            </a:r>
            <a:r>
              <a:rPr lang="en-US" dirty="0" err="1"/>
              <a:t>xlab</a:t>
            </a:r>
            <a:r>
              <a:rPr lang="en-US" dirty="0"/>
              <a:t>="Number of eucalypts per 2 ha", </a:t>
            </a:r>
            <a:r>
              <a:rPr lang="en-US" dirty="0" err="1"/>
              <a:t>ylab</a:t>
            </a:r>
            <a:r>
              <a:rPr lang="en-US" dirty="0"/>
              <a:t>="Number of noisy miners" ) </a:t>
            </a:r>
            <a:r>
              <a:rPr lang="en-US" dirty="0">
                <a:solidFill>
                  <a:srgbClr val="00B050"/>
                </a:solidFill>
              </a:rPr>
              <a:t># The number of noisy miners plotted against the number of eucalypt trees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2D408A-DDBC-98AA-49A5-36072F97A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8" y="2441292"/>
            <a:ext cx="5018045" cy="376353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DEC887F-1742-744C-751C-17AFCEB39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404572"/>
              </p:ext>
            </p:extLst>
          </p:nvPr>
        </p:nvGraphicFramePr>
        <p:xfrm>
          <a:off x="5111822" y="3820303"/>
          <a:ext cx="640912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216">
                  <a:extLst>
                    <a:ext uri="{9D8B030D-6E8A-4147-A177-3AD203B41FA5}">
                      <a16:colId xmlns:a16="http://schemas.microsoft.com/office/drawing/2014/main" val="273476897"/>
                    </a:ext>
                  </a:extLst>
                </a:gridCol>
                <a:gridCol w="2717912">
                  <a:extLst>
                    <a:ext uri="{9D8B030D-6E8A-4147-A177-3AD203B41FA5}">
                      <a16:colId xmlns:a16="http://schemas.microsoft.com/office/drawing/2014/main" val="35899377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 =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Poisson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𝝁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Random 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73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log (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𝝁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 = 𝛃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+ 𝛃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x</a:t>
                      </a:r>
                      <a:endParaRPr 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Systematic 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50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83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DD47-656E-69F3-DD5A-67D84569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677C4-BCFE-2FA8-1053-EDFFCB0E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84" y="3010748"/>
            <a:ext cx="2857045" cy="831742"/>
          </a:xfrm>
        </p:spPr>
        <p:txBody>
          <a:bodyPr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31496-4383-D14D-A9BD-0FA18C796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8A2CCF-EFDC-3951-94D1-7B795EE64500}"/>
              </a:ext>
            </a:extLst>
          </p:cNvPr>
          <p:cNvSpPr txBox="1"/>
          <p:nvPr/>
        </p:nvSpPr>
        <p:spPr>
          <a:xfrm>
            <a:off x="44119" y="2699787"/>
            <a:ext cx="6838595" cy="108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https://bioinformatics-core-shared-</a:t>
            </a:r>
            <a:r>
              <a:rPr lang="en-US" sz="2300" dirty="0" err="1"/>
              <a:t>training.github.io</a:t>
            </a:r>
            <a:r>
              <a:rPr lang="en-US" sz="2300" dirty="0"/>
              <a:t>/ Fixed-and-Mixed-effects-models/</a:t>
            </a:r>
          </a:p>
        </p:txBody>
      </p:sp>
    </p:spTree>
    <p:extLst>
      <p:ext uri="{BB962C8B-B14F-4D97-AF65-F5344CB8AC3E}">
        <p14:creationId xmlns:p14="http://schemas.microsoft.com/office/powerpoint/2010/main" val="4268348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4293-C326-0BCE-D088-760F5A79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3CEC5-29E2-46E9-F791-C5A939683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Process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E1AA2-AD59-B877-ED7A-8AC4DBD2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Stage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11D31B-F695-AAE8-292E-55B8AABB39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Effects and regression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71BA92-2A6A-BFC6-E3A2-7DCA135FC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Stage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A2F3AF-253B-B96D-D43D-8D892F961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9850" y="4464272"/>
            <a:ext cx="2586149" cy="1855537"/>
          </a:xfrm>
        </p:spPr>
        <p:txBody>
          <a:bodyPr/>
          <a:lstStyle/>
          <a:p>
            <a:r>
              <a:rPr lang="en-GB" dirty="0"/>
              <a:t>Analysis of variance (ANOVA)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CC07DE-0031-9265-681A-58CD48B48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Stage 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780463-31AB-B66E-71F3-C7001E6ED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Simple regression model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4E1843-79E4-496F-BDFD-B5585F920B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Stage 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6EA8C2-C428-6E63-9AE3-0705F31597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Multivariable regression model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53732EA-FABD-0651-496A-7FA7413D0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83CF32-1C89-9E87-8F61-158115A35C55}"/>
              </a:ext>
            </a:extLst>
          </p:cNvPr>
          <p:cNvSpPr/>
          <p:nvPr/>
        </p:nvSpPr>
        <p:spPr>
          <a:xfrm>
            <a:off x="289559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9B8F3-FDF4-F2C8-7861-E8F9502746C9}"/>
              </a:ext>
            </a:extLst>
          </p:cNvPr>
          <p:cNvSpPr/>
          <p:nvPr/>
        </p:nvSpPr>
        <p:spPr>
          <a:xfrm>
            <a:off x="3155416" y="3008391"/>
            <a:ext cx="941760" cy="941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7650C-4524-DA7E-58BA-8FA963E024CE}"/>
              </a:ext>
            </a:extLst>
          </p:cNvPr>
          <p:cNvSpPr/>
          <p:nvPr/>
        </p:nvSpPr>
        <p:spPr>
          <a:xfrm>
            <a:off x="6155605" y="3008391"/>
            <a:ext cx="941760" cy="941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9CE83F-F34F-AD5C-8F9C-658AF753714D}"/>
              </a:ext>
            </a:extLst>
          </p:cNvPr>
          <p:cNvSpPr/>
          <p:nvPr/>
        </p:nvSpPr>
        <p:spPr>
          <a:xfrm>
            <a:off x="9105634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CFE1-6CC3-A825-7FB3-4BFF0161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6AF9-8F4C-D880-1737-7DCA8C89D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91D210-AAEC-5D43-1DDA-438E0101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866" y="1853553"/>
            <a:ext cx="2829698" cy="2038655"/>
          </a:xfrm>
        </p:spPr>
        <p:txBody>
          <a:bodyPr/>
          <a:lstStyle/>
          <a:p>
            <a:pPr algn="ctr"/>
            <a:r>
              <a:rPr lang="en-US" sz="3600" dirty="0"/>
              <a:t>Simple regression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687C4-219F-697C-4D0C-5C36639F53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11.00 - 11.20 am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227CD36-E64B-4C88-AFE3-11122CCD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1" y="700095"/>
            <a:ext cx="6667492" cy="50006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5BFC2A-71C5-8F62-6E42-96AE95E8563D}"/>
              </a:ext>
            </a:extLst>
          </p:cNvPr>
          <p:cNvSpPr txBox="1"/>
          <p:nvPr/>
        </p:nvSpPr>
        <p:spPr>
          <a:xfrm>
            <a:off x="1900235" y="5272084"/>
            <a:ext cx="344328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Quantitative predictor</a:t>
            </a:r>
          </a:p>
        </p:txBody>
      </p:sp>
    </p:spTree>
    <p:extLst>
      <p:ext uri="{BB962C8B-B14F-4D97-AF65-F5344CB8AC3E}">
        <p14:creationId xmlns:p14="http://schemas.microsoft.com/office/powerpoint/2010/main" val="251570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176B-033F-E66B-227D-B9358C84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ECBE47-1975-0F9E-6882-D9F6AB78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6FFD-4B92-2265-6CF0-5CC629C8553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4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9512A3-9828-A270-8E52-76BC35FA5C8F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Simple regression model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027088C-AE13-B020-C806-4576A6DD6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58" y="1021016"/>
            <a:ext cx="465308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50" dirty="0"/>
              <a:t>1. The </a:t>
            </a:r>
            <a:r>
              <a:rPr lang="it-IT" altLang="it-IT" sz="1650" dirty="0" err="1"/>
              <a:t>unit</a:t>
            </a:r>
            <a:r>
              <a:rPr lang="it-IT" altLang="it-IT" sz="1650" dirty="0"/>
              <a:t> k (e.g. mouse), k = 1,…,</a:t>
            </a:r>
            <a:r>
              <a:rPr lang="it-IT" altLang="it-IT" sz="1650" dirty="0" err="1"/>
              <a:t>n</a:t>
            </a:r>
            <a:r>
              <a:rPr lang="it-IT" altLang="it-IT" sz="1650" dirty="0"/>
              <a:t> </a:t>
            </a:r>
          </a:p>
        </p:txBody>
      </p:sp>
      <p:sp>
        <p:nvSpPr>
          <p:cNvPr id="26" name="CasellaDiTesto 39">
            <a:extLst>
              <a:ext uri="{FF2B5EF4-FFF2-40B4-BE49-F238E27FC236}">
                <a16:creationId xmlns:a16="http://schemas.microsoft.com/office/drawing/2014/main" id="{F06B2F4B-F0CA-D1EC-F5BD-C7036E8C8C53}"/>
              </a:ext>
            </a:extLst>
          </p:cNvPr>
          <p:cNvSpPr txBox="1"/>
          <p:nvPr/>
        </p:nvSpPr>
        <p:spPr>
          <a:xfrm>
            <a:off x="7241058" y="989321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n-GB" sz="2200" b="1" dirty="0"/>
              <a:t>𝛃</a:t>
            </a:r>
            <a:r>
              <a:rPr lang="en-GB" sz="2200" baseline="-25000" dirty="0"/>
              <a:t>0</a:t>
            </a:r>
            <a:r>
              <a:rPr lang="it-IT" sz="2200" dirty="0"/>
              <a:t> + </a:t>
            </a:r>
            <a:r>
              <a:rPr lang="en-GB" sz="2200" b="1" dirty="0"/>
              <a:t>𝛃</a:t>
            </a:r>
            <a:r>
              <a:rPr lang="en-GB" sz="2200" baseline="-25000" dirty="0"/>
              <a:t>1</a:t>
            </a:r>
            <a:r>
              <a:rPr lang="it-IT" sz="2200" dirty="0"/>
              <a:t> </a:t>
            </a:r>
            <a:r>
              <a:rPr lang="en-GB" altLang="it-IT" sz="2200" dirty="0" err="1">
                <a:cs typeface="Times New Roman" panose="02020603050405020304" pitchFamily="18" charset="0"/>
              </a:rPr>
              <a:t>x</a:t>
            </a:r>
            <a:r>
              <a:rPr lang="en-GB" altLang="it-IT" sz="2200" baseline="-25000" dirty="0" err="1">
                <a:cs typeface="Times New Roman" panose="02020603050405020304" pitchFamily="18" charset="0"/>
              </a:rPr>
              <a:t>k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dirty="0"/>
              <a:t>ε</a:t>
            </a:r>
            <a:r>
              <a:rPr lang="it-IT" sz="2200" baseline="-25000" dirty="0"/>
              <a:t>k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E6CC9165-DDEE-F2D6-2E6E-AE257EA83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59" y="1440031"/>
            <a:ext cx="711480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00" dirty="0">
                <a:latin typeface="+mn-lt"/>
              </a:rPr>
              <a:t>2. </a:t>
            </a:r>
            <a:r>
              <a:rPr lang="en-GB" sz="1600" b="1" dirty="0"/>
              <a:t>𝛃</a:t>
            </a:r>
            <a:r>
              <a:rPr lang="en-GB" sz="1600" baseline="-25000" dirty="0"/>
              <a:t>0</a:t>
            </a:r>
            <a:r>
              <a:rPr lang="en-GB" sz="1600" b="1" baseline="-25000" dirty="0"/>
              <a:t> </a:t>
            </a:r>
            <a:r>
              <a:rPr lang="it-IT" altLang="it-IT" sz="1600" dirty="0">
                <a:latin typeface="+mn-lt"/>
              </a:rPr>
              <a:t>: </a:t>
            </a:r>
            <a:r>
              <a:rPr lang="it-IT" altLang="it-IT" sz="1600" dirty="0" err="1">
                <a:latin typeface="+mn-lt"/>
              </a:rPr>
              <a:t>intercept</a:t>
            </a:r>
            <a:r>
              <a:rPr lang="it-IT" altLang="it-IT" sz="1600" dirty="0">
                <a:latin typeface="+mn-lt"/>
              </a:rPr>
              <a:t> of the model; </a:t>
            </a:r>
            <a:r>
              <a:rPr lang="en-GB" sz="1600" b="1" dirty="0"/>
              <a:t>𝛃</a:t>
            </a:r>
            <a:r>
              <a:rPr lang="en-GB" sz="1600" baseline="-25000" dirty="0"/>
              <a:t>1</a:t>
            </a:r>
            <a:r>
              <a:rPr lang="it-IT" altLang="it-IT" sz="1600" dirty="0">
                <a:latin typeface="+mn-lt"/>
              </a:rPr>
              <a:t>: </a:t>
            </a:r>
            <a:r>
              <a:rPr lang="it-IT" altLang="it-IT" sz="1600" dirty="0" err="1">
                <a:latin typeface="+mn-lt"/>
              </a:rPr>
              <a:t>slope</a:t>
            </a:r>
            <a:r>
              <a:rPr lang="it-IT" altLang="it-IT" sz="1600" dirty="0">
                <a:latin typeface="+mn-lt"/>
              </a:rPr>
              <a:t> of the model (i.e. </a:t>
            </a:r>
            <a:r>
              <a:rPr lang="it-IT" altLang="it-IT" sz="1600" dirty="0" err="1">
                <a:latin typeface="+mn-lt"/>
              </a:rPr>
              <a:t>effect</a:t>
            </a:r>
            <a:r>
              <a:rPr lang="it-IT" altLang="it-IT" sz="1600" dirty="0">
                <a:latin typeface="+mn-lt"/>
              </a:rPr>
              <a:t> of </a:t>
            </a:r>
            <a:r>
              <a:rPr lang="it-IT" altLang="it-IT" sz="1600" dirty="0" err="1">
                <a:latin typeface="+mn-lt"/>
              </a:rPr>
              <a:t>predictor</a:t>
            </a:r>
            <a:r>
              <a:rPr lang="it-IT" altLang="it-IT" sz="1600" dirty="0">
                <a:latin typeface="+mn-lt"/>
              </a:rPr>
              <a:t> X)</a:t>
            </a:r>
            <a:endParaRPr lang="it-IT" altLang="it-IT" sz="1600" baseline="-25000" dirty="0">
              <a:latin typeface="+mn-lt"/>
            </a:endParaRP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D2663307-37B5-B662-2895-3E5F0F6BB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5" y="1844953"/>
            <a:ext cx="4653089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/>
              <a:t>3. </a:t>
            </a:r>
            <a:r>
              <a:rPr lang="el-GR" sz="1650" dirty="0"/>
              <a:t>ε</a:t>
            </a:r>
            <a:r>
              <a:rPr lang="it-IT" sz="1650" baseline="-25000" dirty="0"/>
              <a:t>k</a:t>
            </a:r>
            <a:r>
              <a:rPr lang="it-IT" altLang="it-IT" sz="1650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it-IT" altLang="it-IT" sz="1650" dirty="0">
                <a:latin typeface="+mn-lt"/>
              </a:rPr>
              <a:t> the </a:t>
            </a:r>
            <a:r>
              <a:rPr lang="it-IT" altLang="it-IT" sz="1650" i="1" dirty="0">
                <a:latin typeface="+mn-lt"/>
              </a:rPr>
              <a:t>random</a:t>
            </a:r>
            <a:r>
              <a:rPr lang="it-IT" altLang="it-IT" sz="1650" dirty="0">
                <a:latin typeface="+mn-lt"/>
              </a:rPr>
              <a:t> part of the model (i.e. </a:t>
            </a:r>
            <a:r>
              <a:rPr lang="it-IT" altLang="it-IT" sz="1650" dirty="0" err="1">
                <a:latin typeface="+mn-lt"/>
              </a:rPr>
              <a:t>error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term</a:t>
            </a:r>
            <a:r>
              <a:rPr lang="it-IT" altLang="it-IT" sz="1650" dirty="0">
                <a:latin typeface="+mn-lt"/>
              </a:rPr>
              <a:t> of the model). </a:t>
            </a:r>
            <a:r>
              <a:rPr lang="it-IT" altLang="it-IT" sz="1650" dirty="0" err="1">
                <a:latin typeface="+mn-lt"/>
              </a:rPr>
              <a:t>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is</a:t>
            </a:r>
            <a:r>
              <a:rPr lang="it-IT" altLang="it-IT" sz="1650" dirty="0">
                <a:latin typeface="+mn-lt"/>
              </a:rPr>
              <a:t> a blanket </a:t>
            </a:r>
            <a:r>
              <a:rPr lang="it-IT" altLang="it-IT" sz="1650" dirty="0" err="1">
                <a:latin typeface="+mn-lt"/>
              </a:rPr>
              <a:t>characterization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uniqueness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k</a:t>
            </a:r>
            <a:r>
              <a:rPr lang="it-IT" altLang="it-IT" sz="1650" baseline="-25000" dirty="0" err="1">
                <a:latin typeface="+mn-lt"/>
              </a:rPr>
              <a:t>th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unit</a:t>
            </a:r>
            <a:endParaRPr lang="it-IT" altLang="it-IT" sz="1650" dirty="0">
              <a:latin typeface="+mn-lt"/>
            </a:endParaRPr>
          </a:p>
        </p:txBody>
      </p:sp>
      <p:sp>
        <p:nvSpPr>
          <p:cNvPr id="51" name="CasellaDiTesto 3">
            <a:extLst>
              <a:ext uri="{FF2B5EF4-FFF2-40B4-BE49-F238E27FC236}">
                <a16:creationId xmlns:a16="http://schemas.microsoft.com/office/drawing/2014/main" id="{F22D9C48-0DF5-CD6B-130B-191DF48E6CF0}"/>
              </a:ext>
            </a:extLst>
          </p:cNvPr>
          <p:cNvSpPr txBox="1"/>
          <p:nvPr/>
        </p:nvSpPr>
        <p:spPr>
          <a:xfrm>
            <a:off x="-1" y="5303845"/>
            <a:ext cx="12191561" cy="1558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</a:t>
            </a:r>
            <a:r>
              <a:rPr lang="it-IT" sz="2000" b="1" dirty="0" err="1">
                <a:latin typeface="+mn-lt"/>
              </a:rPr>
              <a:t>simple</a:t>
            </a:r>
            <a:r>
              <a:rPr lang="it-IT" sz="2000" b="1" dirty="0">
                <a:latin typeface="+mn-lt"/>
              </a:rPr>
              <a:t> </a:t>
            </a:r>
            <a:r>
              <a:rPr lang="it-IT" sz="2000" b="1" dirty="0" err="1">
                <a:latin typeface="+mn-lt"/>
              </a:rPr>
              <a:t>regression</a:t>
            </a:r>
            <a:r>
              <a:rPr lang="it-IT" sz="2000" b="1" dirty="0">
                <a:latin typeface="+mn-lt"/>
              </a:rPr>
              <a:t> models are the following: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>
                <a:latin typeface="+mn-lt"/>
              </a:rPr>
              <a:t>The </a:t>
            </a:r>
            <a:r>
              <a:rPr lang="en-GB" sz="2000" dirty="0"/>
              <a:t>true relationship between 𝛍</a:t>
            </a:r>
            <a:r>
              <a:rPr lang="en-GB" sz="2000" baseline="-25000" dirty="0"/>
              <a:t>Y</a:t>
            </a:r>
            <a:r>
              <a:rPr lang="en-GB" sz="2000" dirty="0"/>
              <a:t> and the </a:t>
            </a:r>
            <a:r>
              <a:rPr lang="en-GB" sz="2000" i="1" dirty="0"/>
              <a:t>quantitative </a:t>
            </a:r>
            <a:r>
              <a:rPr lang="en-GB" sz="2000" dirty="0"/>
              <a:t>predictor X is linear</a:t>
            </a:r>
            <a:endParaRPr lang="en-US" sz="2000" dirty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el-GR" sz="2000" dirty="0">
                <a:latin typeface="+mn-lt"/>
              </a:rPr>
              <a:t>ε</a:t>
            </a:r>
            <a:r>
              <a:rPr lang="it-IT" sz="2000" baseline="-25000" dirty="0">
                <a:latin typeface="+mn-lt"/>
              </a:rPr>
              <a:t>k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assumed</a:t>
            </a:r>
            <a:r>
              <a:rPr lang="it-IT" sz="2000" dirty="0">
                <a:latin typeface="+mn-lt"/>
              </a:rPr>
              <a:t> to be </a:t>
            </a:r>
            <a:r>
              <a:rPr lang="it-IT" sz="2000" dirty="0" err="1">
                <a:latin typeface="+mn-lt"/>
              </a:rPr>
              <a:t>independent</a:t>
            </a:r>
            <a:r>
              <a:rPr lang="it-IT" sz="2000" dirty="0">
                <a:latin typeface="+mn-lt"/>
              </a:rPr>
              <a:t> of one </a:t>
            </a:r>
            <a:r>
              <a:rPr lang="it-IT" sz="2000" dirty="0" err="1">
                <a:latin typeface="+mn-lt"/>
              </a:rPr>
              <a:t>another</a:t>
            </a:r>
            <a:r>
              <a:rPr lang="it-IT" sz="2000" dirty="0">
                <a:latin typeface="+mn-lt"/>
              </a:rPr>
              <a:t> and </a:t>
            </a:r>
            <a:r>
              <a:rPr lang="it-IT" sz="2000" dirty="0" err="1">
                <a:latin typeface="+mn-lt"/>
              </a:rPr>
              <a:t>normally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distributed</a:t>
            </a:r>
            <a:r>
              <a:rPr lang="it-IT" sz="2000" dirty="0">
                <a:latin typeface="+mn-lt"/>
              </a:rPr>
              <a:t> with </a:t>
            </a:r>
            <a:r>
              <a:rPr lang="it-IT" sz="2000" dirty="0" err="1">
                <a:latin typeface="+mn-lt"/>
              </a:rPr>
              <a:t>mean</a:t>
            </a:r>
            <a:r>
              <a:rPr lang="it-IT" sz="2000" dirty="0">
                <a:latin typeface="+mn-lt"/>
              </a:rPr>
              <a:t> = 0 and common standard </a:t>
            </a:r>
            <a:r>
              <a:rPr lang="it-IT" sz="2000" dirty="0" err="1">
                <a:latin typeface="+mn-lt"/>
              </a:rPr>
              <a:t>deviation</a:t>
            </a:r>
            <a:r>
              <a:rPr lang="it-IT" sz="2000" dirty="0">
                <a:latin typeface="+mn-lt"/>
              </a:rPr>
              <a:t> = </a:t>
            </a:r>
            <a:r>
              <a:rPr lang="el-GR" altLang="it-IT" sz="2000" b="1" dirty="0">
                <a:latin typeface="+mn-lt"/>
                <a:cs typeface="Times New Roman" panose="02020603050405020304" pitchFamily="18" charset="0"/>
              </a:rPr>
              <a:t>σ</a:t>
            </a:r>
            <a:endParaRPr lang="el-GR" altLang="it-IT" sz="2000" b="1" baseline="-25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02221-80C8-FE70-5B33-F70D1B8C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4" y="1898053"/>
            <a:ext cx="4547936" cy="341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04831-DC9E-92B1-5471-4CE566E7D6B6}"/>
              </a:ext>
            </a:extLst>
          </p:cNvPr>
          <p:cNvSpPr txBox="1"/>
          <p:nvPr/>
        </p:nvSpPr>
        <p:spPr>
          <a:xfrm>
            <a:off x="9669627" y="2267199"/>
            <a:ext cx="9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=100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D1E61A-7691-3444-177A-A7C41E2F318E}"/>
              </a:ext>
            </a:extLst>
          </p:cNvPr>
          <p:cNvCxnSpPr/>
          <p:nvPr/>
        </p:nvCxnSpPr>
        <p:spPr>
          <a:xfrm>
            <a:off x="9793706" y="3201909"/>
            <a:ext cx="505326" cy="0"/>
          </a:xfrm>
          <a:prstGeom prst="line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E61817-1611-CB86-DFC2-B8C35E2009B8}"/>
              </a:ext>
            </a:extLst>
          </p:cNvPr>
          <p:cNvCxnSpPr/>
          <p:nvPr/>
        </p:nvCxnSpPr>
        <p:spPr>
          <a:xfrm>
            <a:off x="9803229" y="4583041"/>
            <a:ext cx="505326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66726E1-EED7-FBE1-ECB4-EA13D4212B75}"/>
              </a:ext>
            </a:extLst>
          </p:cNvPr>
          <p:cNvSpPr txBox="1"/>
          <p:nvPr/>
        </p:nvSpPr>
        <p:spPr>
          <a:xfrm>
            <a:off x="9700960" y="3181883"/>
            <a:ext cx="1664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Systematic component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2D353-D717-2580-EBD2-8F2D27252A01}"/>
              </a:ext>
            </a:extLst>
          </p:cNvPr>
          <p:cNvSpPr txBox="1"/>
          <p:nvPr/>
        </p:nvSpPr>
        <p:spPr>
          <a:xfrm>
            <a:off x="9700961" y="4605731"/>
            <a:ext cx="151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+/- 1.96 ⋅ SD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427A47-100E-0CEF-14D1-CBC1B7BAEB69}"/>
              </a:ext>
            </a:extLst>
          </p:cNvPr>
          <p:cNvCxnSpPr/>
          <p:nvPr/>
        </p:nvCxnSpPr>
        <p:spPr>
          <a:xfrm>
            <a:off x="6286497" y="3557589"/>
            <a:ext cx="0" cy="10287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75CED2-F388-D814-6F84-8F99CBB1C3EB}"/>
              </a:ext>
            </a:extLst>
          </p:cNvPr>
          <p:cNvCxnSpPr/>
          <p:nvPr/>
        </p:nvCxnSpPr>
        <p:spPr>
          <a:xfrm>
            <a:off x="7639061" y="2967026"/>
            <a:ext cx="0" cy="10287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3E0268-8ECE-BBFA-569D-F175D6D01DAE}"/>
              </a:ext>
            </a:extLst>
          </p:cNvPr>
          <p:cNvCxnSpPr/>
          <p:nvPr/>
        </p:nvCxnSpPr>
        <p:spPr>
          <a:xfrm>
            <a:off x="8510598" y="2524117"/>
            <a:ext cx="0" cy="102870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2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7B561-657E-DF4E-2188-6BAD64AF0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8F5E1F-08E9-8A25-5A22-5A4C7F753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A84FD-392D-899A-DD5A-8236984BAA6B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5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16171C-34BC-A082-BE94-6E2C85D5E7D8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Estimation of parameters 𝛃</a:t>
            </a:r>
            <a:r>
              <a:rPr lang="en-US" sz="5000" b="1" baseline="-25000" dirty="0"/>
              <a:t>0</a:t>
            </a:r>
            <a:r>
              <a:rPr lang="en-US" sz="5000" b="1" dirty="0"/>
              <a:t>, 𝛃</a:t>
            </a:r>
            <a:r>
              <a:rPr lang="en-US" sz="5000" b="1" baseline="-25000" dirty="0"/>
              <a:t>1</a:t>
            </a:r>
            <a:r>
              <a:rPr lang="en-US" sz="5000" b="1" dirty="0"/>
              <a:t> and 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59A91-3EC0-4292-4185-FCC1DA4517A9}"/>
              </a:ext>
            </a:extLst>
          </p:cNvPr>
          <p:cNvSpPr txBox="1"/>
          <p:nvPr/>
        </p:nvSpPr>
        <p:spPr>
          <a:xfrm>
            <a:off x="231648" y="1087171"/>
            <a:ext cx="86266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GLMsData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Load the </a:t>
            </a:r>
            <a:r>
              <a:rPr lang="en-US" dirty="0" err="1">
                <a:solidFill>
                  <a:srgbClr val="00B050"/>
                </a:solidFill>
              </a:rPr>
              <a:t>GLMsData</a:t>
            </a:r>
            <a:r>
              <a:rPr lang="en-US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C678A-9590-B805-4B3B-7B906FC2E2E8}"/>
              </a:ext>
            </a:extLst>
          </p:cNvPr>
          <p:cNvSpPr txBox="1"/>
          <p:nvPr/>
        </p:nvSpPr>
        <p:spPr>
          <a:xfrm>
            <a:off x="241170" y="1453889"/>
            <a:ext cx="86170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data</a:t>
            </a:r>
            <a:r>
              <a:rPr lang="en-US" dirty="0"/>
              <a:t>(</a:t>
            </a:r>
            <a:r>
              <a:rPr lang="en-US" dirty="0" err="1"/>
              <a:t>lungcap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Make the dataset </a:t>
            </a:r>
            <a:r>
              <a:rPr lang="en-US" dirty="0" err="1">
                <a:solidFill>
                  <a:srgbClr val="00B050"/>
                </a:solidFill>
              </a:rPr>
              <a:t>lungcup</a:t>
            </a:r>
            <a:r>
              <a:rPr lang="en-US" dirty="0">
                <a:solidFill>
                  <a:srgbClr val="00B050"/>
                </a:solidFill>
              </a:rPr>
              <a:t> available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55CB5-C5E2-631C-FEA0-725A1B8E333E}"/>
              </a:ext>
            </a:extLst>
          </p:cNvPr>
          <p:cNvSpPr txBox="1"/>
          <p:nvPr/>
        </p:nvSpPr>
        <p:spPr>
          <a:xfrm>
            <a:off x="236402" y="1822859"/>
            <a:ext cx="86170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head</a:t>
            </a:r>
            <a:r>
              <a:rPr lang="en-US" dirty="0"/>
              <a:t>(</a:t>
            </a:r>
            <a:r>
              <a:rPr lang="en-US" dirty="0" err="1"/>
              <a:t>lungcap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Show the first observations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71397-88EC-E465-BD27-E24241627CA8}"/>
              </a:ext>
            </a:extLst>
          </p:cNvPr>
          <p:cNvSpPr txBox="1"/>
          <p:nvPr/>
        </p:nvSpPr>
        <p:spPr>
          <a:xfrm>
            <a:off x="245924" y="2187320"/>
            <a:ext cx="86170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dSet</a:t>
            </a:r>
            <a:r>
              <a:rPr lang="en-US" dirty="0"/>
              <a:t> = </a:t>
            </a:r>
            <a:r>
              <a:rPr lang="en-US" dirty="0">
                <a:solidFill>
                  <a:srgbClr val="0000FF"/>
                </a:solidFill>
              </a:rPr>
              <a:t>subset</a:t>
            </a:r>
            <a:r>
              <a:rPr lang="en-US" dirty="0"/>
              <a:t>(</a:t>
            </a:r>
            <a:r>
              <a:rPr lang="en-US" dirty="0" err="1"/>
              <a:t>lungcap</a:t>
            </a:r>
            <a:r>
              <a:rPr lang="en-US" dirty="0"/>
              <a:t>, Smoke==1) </a:t>
            </a:r>
            <a:r>
              <a:rPr lang="en-US" dirty="0">
                <a:solidFill>
                  <a:srgbClr val="00B050"/>
                </a:solidFill>
              </a:rPr>
              <a:t># Select smokers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65439-56A6-7500-020C-962C2D3306B1}"/>
              </a:ext>
            </a:extLst>
          </p:cNvPr>
          <p:cNvSpPr txBox="1"/>
          <p:nvPr/>
        </p:nvSpPr>
        <p:spPr>
          <a:xfrm>
            <a:off x="226872" y="2554035"/>
            <a:ext cx="86170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plot</a:t>
            </a:r>
            <a:r>
              <a:rPr lang="en-US" dirty="0"/>
              <a:t>(</a:t>
            </a:r>
            <a:r>
              <a:rPr lang="en-US" dirty="0" err="1"/>
              <a:t>dSet$Ht</a:t>
            </a:r>
            <a:r>
              <a:rPr lang="en-US" dirty="0"/>
              <a:t>, </a:t>
            </a:r>
            <a:r>
              <a:rPr lang="en-US" dirty="0" err="1"/>
              <a:t>dSet$FEV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 = "Height in inches", </a:t>
            </a:r>
            <a:r>
              <a:rPr lang="en-US" dirty="0" err="1"/>
              <a:t>ylab</a:t>
            </a:r>
            <a:r>
              <a:rPr lang="en-US" dirty="0"/>
              <a:t> = "FEV") </a:t>
            </a:r>
            <a:r>
              <a:rPr lang="en-US" dirty="0">
                <a:solidFill>
                  <a:srgbClr val="00B050"/>
                </a:solidFill>
              </a:rPr>
              <a:t># Scatter plot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11CF95-62B8-93A0-6025-6EFB9072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24" y="2935037"/>
            <a:ext cx="5208420" cy="39063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C13D71-D618-3006-9D9D-E9874D3F7468}"/>
              </a:ext>
            </a:extLst>
          </p:cNvPr>
          <p:cNvSpPr txBox="1"/>
          <p:nvPr/>
        </p:nvSpPr>
        <p:spPr>
          <a:xfrm>
            <a:off x="5329237" y="4358713"/>
            <a:ext cx="4214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simple regression model is reasonable</a:t>
            </a:r>
          </a:p>
        </p:txBody>
      </p:sp>
    </p:spTree>
    <p:extLst>
      <p:ext uri="{BB962C8B-B14F-4D97-AF65-F5344CB8AC3E}">
        <p14:creationId xmlns:p14="http://schemas.microsoft.com/office/powerpoint/2010/main" val="332014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E02E2-617E-2FF9-A26D-E1799D504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E558E9-4E6C-262A-83C4-D6C78F28F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CCED6-F394-7E43-8FC3-9B6BB82F6F00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6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054003-B0EF-5D34-E7A3-E9D1DFDDEEC1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Estimation of parameters 𝛃</a:t>
            </a:r>
            <a:r>
              <a:rPr lang="en-US" sz="5000" b="1" baseline="-25000" dirty="0"/>
              <a:t>0</a:t>
            </a:r>
            <a:r>
              <a:rPr lang="en-US" sz="5000" b="1" dirty="0"/>
              <a:t>, 𝛃</a:t>
            </a:r>
            <a:r>
              <a:rPr lang="en-US" sz="5000" b="1" baseline="-25000" dirty="0"/>
              <a:t>1</a:t>
            </a:r>
            <a:r>
              <a:rPr lang="en-US" sz="5000" b="1" dirty="0"/>
              <a:t> and 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7EABA-2D7E-7AC2-AB76-47D36456415E}"/>
              </a:ext>
            </a:extLst>
          </p:cNvPr>
          <p:cNvSpPr txBox="1"/>
          <p:nvPr/>
        </p:nvSpPr>
        <p:spPr>
          <a:xfrm>
            <a:off x="245923" y="1460801"/>
            <a:ext cx="90981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beta0a = -20.1; beta0b = -13.5; beta0c = -6.9; </a:t>
            </a:r>
            <a:r>
              <a:rPr lang="en-US" dirty="0">
                <a:solidFill>
                  <a:srgbClr val="00B050"/>
                </a:solidFill>
              </a:rPr>
              <a:t># Plausible intercepts (x=66; 𝛍</a:t>
            </a:r>
            <a:r>
              <a:rPr lang="en-US" baseline="-25000" dirty="0">
                <a:solidFill>
                  <a:srgbClr val="00B050"/>
                </a:solidFill>
              </a:rPr>
              <a:t>Y</a:t>
            </a:r>
            <a:r>
              <a:rPr lang="en-US" dirty="0">
                <a:solidFill>
                  <a:srgbClr val="00B050"/>
                </a:solidFill>
              </a:rPr>
              <a:t> ≃ 3.0)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44A5E-9526-4EE0-3367-880EC25985EA}"/>
              </a:ext>
            </a:extLst>
          </p:cNvPr>
          <p:cNvSpPr txBox="1"/>
          <p:nvPr/>
        </p:nvSpPr>
        <p:spPr>
          <a:xfrm>
            <a:off x="241170" y="1082413"/>
            <a:ext cx="90981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beta1a = 0.35; beta1b = 0.25; beta1c = 0.15; </a:t>
            </a:r>
            <a:r>
              <a:rPr lang="en-US" dirty="0">
                <a:solidFill>
                  <a:srgbClr val="00B050"/>
                </a:solidFill>
              </a:rPr>
              <a:t># Plausible slopes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DA1B8-4786-A03E-950F-E35C0EA9E809}"/>
              </a:ext>
            </a:extLst>
          </p:cNvPr>
          <p:cNvSpPr txBox="1"/>
          <p:nvPr/>
        </p:nvSpPr>
        <p:spPr>
          <a:xfrm>
            <a:off x="236401" y="1834891"/>
            <a:ext cx="90980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RSS</a:t>
            </a:r>
            <a:r>
              <a:rPr lang="en-US" i="1" dirty="0" err="1">
                <a:latin typeface="American Typewriter" panose="02090604020004020304" pitchFamily="18" charset="77"/>
              </a:rPr>
              <a:t>i</a:t>
            </a:r>
            <a:r>
              <a:rPr lang="en-US" dirty="0"/>
              <a:t> =</a:t>
            </a:r>
            <a:r>
              <a:rPr lang="en-US" dirty="0">
                <a:solidFill>
                  <a:srgbClr val="0000FF"/>
                </a:solidFill>
              </a:rPr>
              <a:t> sum</a:t>
            </a:r>
            <a:r>
              <a:rPr lang="en-US" dirty="0"/>
              <a:t>((</a:t>
            </a:r>
            <a:r>
              <a:rPr lang="en-US" dirty="0" err="1"/>
              <a:t>dSet$FEV</a:t>
            </a:r>
            <a:r>
              <a:rPr lang="en-US" dirty="0"/>
              <a:t> - (beta0</a:t>
            </a:r>
            <a:r>
              <a:rPr lang="en-US" i="1" dirty="0">
                <a:latin typeface="American Typewriter" panose="02090604020004020304" pitchFamily="18" charset="77"/>
              </a:rPr>
              <a:t>i  </a:t>
            </a:r>
            <a:r>
              <a:rPr lang="en-US" dirty="0"/>
              <a:t>+ beta1</a:t>
            </a:r>
            <a:r>
              <a:rPr lang="en-US" i="1" dirty="0">
                <a:latin typeface="American Typewriter" panose="02090604020004020304" pitchFamily="18" charset="77"/>
              </a:rPr>
              <a:t>i</a:t>
            </a:r>
            <a:r>
              <a:rPr lang="en-US" dirty="0"/>
              <a:t>  * </a:t>
            </a:r>
            <a:r>
              <a:rPr lang="en-US" dirty="0" err="1"/>
              <a:t>dSet$Ht</a:t>
            </a:r>
            <a:r>
              <a:rPr lang="en-US" dirty="0"/>
              <a:t>))^2)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 = a, b, 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C9E26-5D60-A65D-5102-9F180A0A3D91}"/>
              </a:ext>
            </a:extLst>
          </p:cNvPr>
          <p:cNvSpPr txBox="1"/>
          <p:nvPr/>
        </p:nvSpPr>
        <p:spPr>
          <a:xfrm>
            <a:off x="245924" y="2187320"/>
            <a:ext cx="908857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/>
              <a:t>(</a:t>
            </a:r>
            <a:r>
              <a:rPr lang="en-US" dirty="0" err="1"/>
              <a:t>RSSa</a:t>
            </a:r>
            <a:r>
              <a:rPr lang="en-US" dirty="0"/>
              <a:t>, </a:t>
            </a:r>
            <a:r>
              <a:rPr lang="en-US" dirty="0" err="1"/>
              <a:t>RSSb</a:t>
            </a:r>
            <a:r>
              <a:rPr lang="en-US" dirty="0"/>
              <a:t>, </a:t>
            </a:r>
            <a:r>
              <a:rPr lang="en-US" dirty="0" err="1"/>
              <a:t>RSSc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Show residual sum-of-squares (RSS)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60B758-3260-47A0-5694-BD72CB7F48A7}"/>
              </a:ext>
            </a:extLst>
          </p:cNvPr>
          <p:cNvSpPr txBox="1"/>
          <p:nvPr/>
        </p:nvSpPr>
        <p:spPr>
          <a:xfrm>
            <a:off x="5786438" y="3984705"/>
            <a:ext cx="6248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𝛃</a:t>
            </a:r>
            <a:r>
              <a:rPr lang="en-US" sz="2400" baseline="-25000" dirty="0"/>
              <a:t>0</a:t>
            </a:r>
            <a:r>
              <a:rPr lang="en-US" sz="2400" b="1" baseline="-25000" dirty="0"/>
              <a:t> </a:t>
            </a:r>
            <a:r>
              <a:rPr lang="en-US" sz="2400" dirty="0"/>
              <a:t>and</a:t>
            </a:r>
            <a:r>
              <a:rPr lang="en-US" sz="2400" b="1" dirty="0"/>
              <a:t> 𝛃</a:t>
            </a:r>
            <a:r>
              <a:rPr lang="en-US" sz="2400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estimators are those values that minimize RSS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D6AC3-B735-7D55-B528-8A90A7AA2A17}"/>
              </a:ext>
            </a:extLst>
          </p:cNvPr>
          <p:cNvSpPr txBox="1"/>
          <p:nvPr/>
        </p:nvSpPr>
        <p:spPr>
          <a:xfrm>
            <a:off x="224403" y="2753997"/>
            <a:ext cx="116148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8F25A99-9B02-8080-63B5-457C0D6EA9C0}"/>
              </a:ext>
            </a:extLst>
          </p:cNvPr>
          <p:cNvSpPr/>
          <p:nvPr/>
        </p:nvSpPr>
        <p:spPr>
          <a:xfrm>
            <a:off x="1533492" y="2795635"/>
            <a:ext cx="5724558" cy="3783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/>
                </a:solidFill>
              </a:rPr>
              <a:t>[1] 47.55759          29.36609          24.22459</a:t>
            </a:r>
            <a:endParaRPr lang="en-US" sz="22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F739E-C21D-5E57-B3C0-F9B55CC79E97}"/>
              </a:ext>
            </a:extLst>
          </p:cNvPr>
          <p:cNvSpPr txBox="1"/>
          <p:nvPr/>
        </p:nvSpPr>
        <p:spPr>
          <a:xfrm>
            <a:off x="5819766" y="4994364"/>
            <a:ext cx="590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𝛔</a:t>
            </a:r>
            <a:r>
              <a:rPr lang="en-US" sz="2400" b="1" baseline="30000" dirty="0"/>
              <a:t>2</a:t>
            </a:r>
            <a:r>
              <a:rPr lang="en-US" sz="2400" b="1" baseline="-25000" dirty="0"/>
              <a:t> </a:t>
            </a:r>
            <a:r>
              <a:rPr lang="en-US" sz="2400" dirty="0"/>
              <a:t>estimator is given by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A23BFE-BCF5-3805-1EE0-E4D2C09D5A75}"/>
                  </a:ext>
                </a:extLst>
              </p:cNvPr>
              <p:cNvSpPr txBox="1"/>
              <p:nvPr/>
            </p:nvSpPr>
            <p:spPr>
              <a:xfrm>
                <a:off x="9372595" y="4862238"/>
                <a:ext cx="1271586" cy="692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RSS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A23BFE-BCF5-3805-1EE0-E4D2C09D5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595" y="4862238"/>
                <a:ext cx="1271586" cy="692369"/>
              </a:xfrm>
              <a:prstGeom prst="rect">
                <a:avLst/>
              </a:prstGeom>
              <a:blipFill>
                <a:blip r:embed="rId2"/>
                <a:stretch>
                  <a:fillRect t="-181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0025EAA-1897-A2F2-C647-175D033D3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3" y="3215663"/>
            <a:ext cx="4856450" cy="3642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B785BD-E207-970C-BCF7-D671C01CC52C}"/>
              </a:ext>
            </a:extLst>
          </p:cNvPr>
          <p:cNvSpPr txBox="1"/>
          <p:nvPr/>
        </p:nvSpPr>
        <p:spPr>
          <a:xfrm>
            <a:off x="842930" y="3768768"/>
            <a:ext cx="371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</a:t>
            </a:r>
          </a:p>
          <a:p>
            <a:r>
              <a:rPr lang="en-US" sz="2400" b="1" dirty="0">
                <a:solidFill>
                  <a:srgbClr val="FFC000"/>
                </a:solidFill>
              </a:rPr>
              <a:t>b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349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AFBBF-242B-0478-127B-EFF299807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633F65-B20E-FC7F-FC2C-BD58284EC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D3022E-7A8A-CCC4-1223-5C57C9F13865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7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B71A91-AEBB-FDA0-0403-1A61D347F790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Hypothesis testing and estimation in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6595B-6FFD-486C-0255-236809FF0878}"/>
              </a:ext>
            </a:extLst>
          </p:cNvPr>
          <p:cNvSpPr txBox="1"/>
          <p:nvPr/>
        </p:nvSpPr>
        <p:spPr>
          <a:xfrm>
            <a:off x="245923" y="1460801"/>
            <a:ext cx="90981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); </a:t>
            </a:r>
            <a:r>
              <a:rPr lang="en-US" dirty="0">
                <a:solidFill>
                  <a:srgbClr val="00B050"/>
                </a:solidFill>
              </a:rPr>
              <a:t>#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F556A-A25A-140B-F7F1-54065DF36111}"/>
              </a:ext>
            </a:extLst>
          </p:cNvPr>
          <p:cNvSpPr txBox="1"/>
          <p:nvPr/>
        </p:nvSpPr>
        <p:spPr>
          <a:xfrm>
            <a:off x="241170" y="1082413"/>
            <a:ext cx="90981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(FEV ∼ </a:t>
            </a:r>
            <a:r>
              <a:rPr lang="en-US" dirty="0" err="1"/>
              <a:t>Ht</a:t>
            </a:r>
            <a:r>
              <a:rPr lang="en-US" dirty="0"/>
              <a:t>, data = </a:t>
            </a:r>
            <a:r>
              <a:rPr lang="en-US" dirty="0" err="1"/>
              <a:t>dSet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Model fitting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10A96-0D65-E338-7E4F-12BB5F8BBB22}"/>
              </a:ext>
            </a:extLst>
          </p:cNvPr>
          <p:cNvSpPr txBox="1"/>
          <p:nvPr/>
        </p:nvSpPr>
        <p:spPr>
          <a:xfrm>
            <a:off x="224403" y="2068189"/>
            <a:ext cx="553998" cy="12893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FF438CB-3415-8014-7B67-2FB3150CE45B}"/>
              </a:ext>
            </a:extLst>
          </p:cNvPr>
          <p:cNvSpPr/>
          <p:nvPr/>
        </p:nvSpPr>
        <p:spPr>
          <a:xfrm>
            <a:off x="890546" y="2095539"/>
            <a:ext cx="10210833" cy="124772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Coefficients: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          			Estimate 	Std. Error 	t value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(&gt;|t|)   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(Intercept) 		-7.40165    	1.41588  	-5.228 		</a:t>
            </a:r>
            <a:r>
              <a:rPr lang="en-US" dirty="0">
                <a:solidFill>
                  <a:schemeClr val="accent1"/>
                </a:solidFill>
              </a:rPr>
              <a:t>2.07e-06 ***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tx1"/>
                </a:solidFill>
              </a:rPr>
              <a:t>Ht</a:t>
            </a:r>
            <a:r>
              <a:rPr lang="en-US" dirty="0">
                <a:solidFill>
                  <a:schemeClr val="tx1"/>
                </a:solidFill>
              </a:rPr>
              <a:t>           		0.16191    	0.02144   	7.551 		</a:t>
            </a:r>
            <a:r>
              <a:rPr lang="en-US" dirty="0">
                <a:solidFill>
                  <a:schemeClr val="accent1"/>
                </a:solidFill>
              </a:rPr>
              <a:t>2.18e-10 ***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E1470-EBE7-D031-A078-FF3A07AD8578}"/>
              </a:ext>
            </a:extLst>
          </p:cNvPr>
          <p:cNvSpPr txBox="1"/>
          <p:nvPr/>
        </p:nvSpPr>
        <p:spPr>
          <a:xfrm>
            <a:off x="169721" y="4454272"/>
            <a:ext cx="908857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>
                <a:solidFill>
                  <a:srgbClr val="0000FF"/>
                </a:solidFill>
              </a:rPr>
              <a:t>confint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95% confidence intervals of </a:t>
            </a:r>
            <a:r>
              <a:rPr lang="en-US" sz="1800" dirty="0">
                <a:solidFill>
                  <a:srgbClr val="00B050"/>
                </a:solidFill>
              </a:rPr>
              <a:t>𝛃</a:t>
            </a:r>
            <a:r>
              <a:rPr lang="en-US" sz="1800" baseline="-25000" dirty="0">
                <a:solidFill>
                  <a:srgbClr val="00B050"/>
                </a:solidFill>
              </a:rPr>
              <a:t>0</a:t>
            </a:r>
            <a:r>
              <a:rPr lang="en-US" baseline="-25000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and</a:t>
            </a:r>
            <a:r>
              <a:rPr lang="en-US" baseline="-25000" dirty="0">
                <a:solidFill>
                  <a:srgbClr val="00B05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</a:rPr>
              <a:t>𝛃</a:t>
            </a:r>
            <a:r>
              <a:rPr lang="en-US" sz="1800" baseline="-25000" dirty="0">
                <a:solidFill>
                  <a:srgbClr val="00B050"/>
                </a:solidFill>
              </a:rPr>
              <a:t>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B76DBE-E080-65B6-07D2-7962A2298F77}"/>
              </a:ext>
            </a:extLst>
          </p:cNvPr>
          <p:cNvSpPr txBox="1"/>
          <p:nvPr/>
        </p:nvSpPr>
        <p:spPr>
          <a:xfrm>
            <a:off x="219638" y="4978088"/>
            <a:ext cx="553998" cy="12893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D9A736-A80D-A521-0A3C-1F8FBFF918E6}"/>
              </a:ext>
            </a:extLst>
          </p:cNvPr>
          <p:cNvSpPr/>
          <p:nvPr/>
        </p:nvSpPr>
        <p:spPr>
          <a:xfrm>
            <a:off x="900066" y="5005442"/>
            <a:ext cx="10210833" cy="116696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			</a:t>
            </a:r>
            <a:r>
              <a:rPr lang="en-US" b="1" dirty="0">
                <a:solidFill>
                  <a:schemeClr val="tx1"/>
                </a:solidFill>
              </a:rPr>
              <a:t>2.5 %     		97.5 %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(Intercept) 		-10.2310609 	-4.5722344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tx1"/>
                </a:solidFill>
              </a:rPr>
              <a:t>Ht</a:t>
            </a:r>
            <a:r>
              <a:rPr lang="en-US" dirty="0">
                <a:solidFill>
                  <a:schemeClr val="tx1"/>
                </a:solidFill>
              </a:rPr>
              <a:t>            		0.1190583  	0.2047593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5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920FD-B494-11F2-D05E-E52ABB89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D0199F-F39B-5068-75DB-9918E4487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BB941-48EC-E432-846A-2E2B357081D4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8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3FF714-4471-23BD-7074-511765C4F1D2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Diagnostics: residuals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57BF9-8800-1C01-1B0C-FF85E65E8935}"/>
              </a:ext>
            </a:extLst>
          </p:cNvPr>
          <p:cNvSpPr txBox="1"/>
          <p:nvPr/>
        </p:nvSpPr>
        <p:spPr>
          <a:xfrm>
            <a:off x="117332" y="1460801"/>
            <a:ext cx="1191274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plot</a:t>
            </a:r>
            <a:r>
              <a:rPr lang="en-US" dirty="0"/>
              <a:t>(</a:t>
            </a:r>
            <a:r>
              <a:rPr lang="en-US" dirty="0" err="1"/>
              <a:t>dSet$Ht</a:t>
            </a:r>
            <a:r>
              <a:rPr lang="en-US" dirty="0"/>
              <a:t>, </a:t>
            </a:r>
            <a:r>
              <a:rPr lang="en-US" dirty="0" err="1"/>
              <a:t>dSet$resid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 = "Height in inches", </a:t>
            </a:r>
            <a:r>
              <a:rPr lang="en-US" dirty="0" err="1"/>
              <a:t>ylab</a:t>
            </a:r>
            <a:r>
              <a:rPr lang="en-US" dirty="0"/>
              <a:t> = "Raw residuals") </a:t>
            </a:r>
            <a:r>
              <a:rPr lang="en-US" dirty="0">
                <a:solidFill>
                  <a:srgbClr val="00B050"/>
                </a:solidFill>
              </a:rPr>
              <a:t># Plotting residuals against predictor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889CD-3A5B-5336-1732-C486015C26FD}"/>
              </a:ext>
            </a:extLst>
          </p:cNvPr>
          <p:cNvSpPr txBox="1"/>
          <p:nvPr/>
        </p:nvSpPr>
        <p:spPr>
          <a:xfrm>
            <a:off x="112580" y="1082413"/>
            <a:ext cx="1191749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dSet$resid</a:t>
            </a:r>
            <a:r>
              <a:rPr lang="en-US" dirty="0"/>
              <a:t> = </a:t>
            </a:r>
            <a:r>
              <a:rPr lang="en-US" dirty="0">
                <a:solidFill>
                  <a:srgbClr val="0000FF"/>
                </a:solidFill>
              </a:rPr>
              <a:t>resid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</a:t>
            </a:r>
            <a:r>
              <a:rPr lang="en-US" sz="1400" dirty="0">
                <a:solidFill>
                  <a:srgbClr val="00B050"/>
                </a:solidFill>
              </a:rPr>
              <a:t>Raw residuals (</a:t>
            </a:r>
            <a:r>
              <a:rPr lang="en-GB" sz="1400" b="0" i="0" u="none" strike="noStrike" dirty="0">
                <a:solidFill>
                  <a:srgbClr val="00B050"/>
                </a:solidFill>
                <a:effectLst/>
              </a:rPr>
              <a:t>difference between </a:t>
            </a:r>
            <a:r>
              <a:rPr lang="en-GB" sz="1400" dirty="0">
                <a:solidFill>
                  <a:srgbClr val="00B050"/>
                </a:solidFill>
              </a:rPr>
              <a:t>the </a:t>
            </a:r>
            <a:r>
              <a:rPr lang="en-GB" sz="1400" b="0" i="0" u="none" strike="noStrike" dirty="0">
                <a:solidFill>
                  <a:srgbClr val="00B050"/>
                </a:solidFill>
                <a:effectLst/>
              </a:rPr>
              <a:t>observed data of the dependent variable </a:t>
            </a:r>
            <a:r>
              <a:rPr lang="en-GB" sz="1400" b="0" u="none" strike="noStrike" dirty="0">
                <a:solidFill>
                  <a:srgbClr val="00B050"/>
                </a:solidFill>
                <a:effectLst/>
              </a:rPr>
              <a:t>Y </a:t>
            </a:r>
            <a:r>
              <a:rPr lang="en-GB" sz="1400" b="0" i="0" u="none" strike="noStrike" dirty="0">
                <a:solidFill>
                  <a:srgbClr val="00B050"/>
                </a:solidFill>
                <a:effectLst/>
              </a:rPr>
              <a:t>and the fitted value)</a:t>
            </a:r>
            <a:endParaRPr lang="en-US" sz="1400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D2CDA-2110-41D5-1152-D3BD45BCC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8" y="2847713"/>
            <a:ext cx="4502460" cy="3376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F85600-F4CB-061B-3A04-C9D655C3E8C7}"/>
              </a:ext>
            </a:extLst>
          </p:cNvPr>
          <p:cNvSpPr txBox="1"/>
          <p:nvPr/>
        </p:nvSpPr>
        <p:spPr>
          <a:xfrm>
            <a:off x="6094290" y="6134063"/>
            <a:ext cx="557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check normality assumption of residuals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4D55FC-1ED4-A750-5CC8-06881344730A}"/>
              </a:ext>
            </a:extLst>
          </p:cNvPr>
          <p:cNvSpPr txBox="1"/>
          <p:nvPr/>
        </p:nvSpPr>
        <p:spPr>
          <a:xfrm>
            <a:off x="112570" y="1813227"/>
            <a:ext cx="331642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hist</a:t>
            </a:r>
            <a:r>
              <a:rPr lang="en-US" dirty="0"/>
              <a:t>(</a:t>
            </a:r>
            <a:r>
              <a:rPr lang="en-US" dirty="0" err="1"/>
              <a:t>dSet$resid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Histogram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DA3771-B062-103B-9373-7F91352CEC49}"/>
              </a:ext>
            </a:extLst>
          </p:cNvPr>
          <p:cNvSpPr txBox="1"/>
          <p:nvPr/>
        </p:nvSpPr>
        <p:spPr>
          <a:xfrm>
            <a:off x="107802" y="2165655"/>
            <a:ext cx="67216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qqnorm</a:t>
            </a:r>
            <a:r>
              <a:rPr lang="en-US" dirty="0"/>
              <a:t>(</a:t>
            </a:r>
            <a:r>
              <a:rPr lang="en-US" dirty="0" err="1"/>
              <a:t>dSet$resid</a:t>
            </a:r>
            <a:r>
              <a:rPr lang="en-US" dirty="0"/>
              <a:t>); </a:t>
            </a:r>
            <a:r>
              <a:rPr lang="en-US" dirty="0" err="1">
                <a:solidFill>
                  <a:srgbClr val="0000FF"/>
                </a:solidFill>
              </a:rPr>
              <a:t>qqline</a:t>
            </a:r>
            <a:r>
              <a:rPr lang="en-US" dirty="0"/>
              <a:t>(</a:t>
            </a:r>
            <a:r>
              <a:rPr lang="en-US" dirty="0" err="1"/>
              <a:t>dSet$resid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Q-Q plot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655DC4-4166-4904-2C18-81C4B1002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81" y="3228717"/>
            <a:ext cx="3485807" cy="26143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D8CD9B-2861-5AA4-8F42-039724839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092954"/>
            <a:ext cx="2743200" cy="27432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02D0247-84A2-2763-2851-C31C055A1CA8}"/>
              </a:ext>
            </a:extLst>
          </p:cNvPr>
          <p:cNvSpPr/>
          <p:nvPr/>
        </p:nvSpPr>
        <p:spPr>
          <a:xfrm>
            <a:off x="8719988" y="4857428"/>
            <a:ext cx="3192612" cy="10795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Shapiro-Wilk normality test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data:  </a:t>
            </a:r>
            <a:r>
              <a:rPr lang="en-US" sz="1600" dirty="0" err="1">
                <a:solidFill>
                  <a:schemeClr val="tx1"/>
                </a:solidFill>
              </a:rPr>
              <a:t>dSet$resid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W = 0.98933, p-value = 0.8509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5BC55F-B332-F65B-4DBB-F19CE43AC7F5}"/>
              </a:ext>
            </a:extLst>
          </p:cNvPr>
          <p:cNvSpPr txBox="1"/>
          <p:nvPr/>
        </p:nvSpPr>
        <p:spPr>
          <a:xfrm>
            <a:off x="103037" y="2546658"/>
            <a:ext cx="67263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shapiro.test</a:t>
            </a:r>
            <a:r>
              <a:rPr lang="en-US" dirty="0"/>
              <a:t>(</a:t>
            </a:r>
            <a:r>
              <a:rPr lang="en-US" dirty="0" err="1"/>
              <a:t>dSet$resid</a:t>
            </a:r>
            <a:r>
              <a:rPr lang="en-US" dirty="0"/>
              <a:t>); </a:t>
            </a:r>
            <a:r>
              <a:rPr lang="en-US" dirty="0">
                <a:solidFill>
                  <a:srgbClr val="00B050"/>
                </a:solidFill>
              </a:rPr>
              <a:t># Shapiro-Wilk normality 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4A1647-F8A5-C1E4-FA9F-5DAAB9E26023}"/>
              </a:ext>
            </a:extLst>
          </p:cNvPr>
          <p:cNvSpPr txBox="1"/>
          <p:nvPr/>
        </p:nvSpPr>
        <p:spPr>
          <a:xfrm>
            <a:off x="398326" y="6110254"/>
            <a:ext cx="433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detect heteroscedasticity and asymmetrical distribution of residuals</a:t>
            </a:r>
          </a:p>
        </p:txBody>
      </p:sp>
    </p:spTree>
    <p:extLst>
      <p:ext uri="{BB962C8B-B14F-4D97-AF65-F5344CB8AC3E}">
        <p14:creationId xmlns:p14="http://schemas.microsoft.com/office/powerpoint/2010/main" val="171960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A872E-5505-3A34-0168-68DF0E32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D30C14-A680-520E-F140-7C8B487A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E8ED0-FF5E-D68D-7F5D-741D71BD0D6A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9</a:t>
            </a:fld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B2C703-8EC3-6C47-C5F6-EDD22C201644}"/>
              </a:ext>
            </a:extLst>
          </p:cNvPr>
          <p:cNvSpPr txBox="1">
            <a:spLocks/>
          </p:cNvSpPr>
          <p:nvPr/>
        </p:nvSpPr>
        <p:spPr>
          <a:xfrm>
            <a:off x="32516" y="1664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Outliers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55620-F27B-7FF4-BDA6-EB4F1D65E654}"/>
              </a:ext>
            </a:extLst>
          </p:cNvPr>
          <p:cNvSpPr txBox="1"/>
          <p:nvPr/>
        </p:nvSpPr>
        <p:spPr>
          <a:xfrm>
            <a:off x="187311" y="1062119"/>
            <a:ext cx="114111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 </a:t>
            </a:r>
            <a:r>
              <a:rPr lang="en-US" dirty="0"/>
              <a:t>outlier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data.frame</a:t>
            </a:r>
            <a:r>
              <a:rPr lang="en-US" dirty="0"/>
              <a:t>("Age"=14, "FEV"=7.000, "</a:t>
            </a:r>
            <a:r>
              <a:rPr lang="en-US" dirty="0" err="1"/>
              <a:t>Ht</a:t>
            </a:r>
            <a:r>
              <a:rPr lang="en-US" dirty="0"/>
              <a:t>"=66.0, "Gender"="M", "Smoke"=1) </a:t>
            </a:r>
            <a:r>
              <a:rPr lang="en-US" dirty="0">
                <a:solidFill>
                  <a:srgbClr val="00B050"/>
                </a:solidFill>
              </a:rPr>
              <a:t># Outlier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23B7B-C870-FA8B-2B9E-CA5FF17C01A7}"/>
              </a:ext>
            </a:extLst>
          </p:cNvPr>
          <p:cNvSpPr txBox="1"/>
          <p:nvPr/>
        </p:nvSpPr>
        <p:spPr>
          <a:xfrm>
            <a:off x="186767" y="1431090"/>
            <a:ext cx="114116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dSetOutlier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rbind</a:t>
            </a:r>
            <a:r>
              <a:rPr lang="en-US" dirty="0"/>
              <a:t>(</a:t>
            </a:r>
            <a:r>
              <a:rPr lang="en-US" dirty="0" err="1"/>
              <a:t>dSet,outlier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Adding the outlier to the data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00533-B0EF-5E8B-08E2-F54A5ABA3B37}"/>
              </a:ext>
            </a:extLst>
          </p:cNvPr>
          <p:cNvSpPr txBox="1"/>
          <p:nvPr/>
        </p:nvSpPr>
        <p:spPr>
          <a:xfrm>
            <a:off x="170720" y="1794961"/>
            <a:ext cx="114277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plot</a:t>
            </a:r>
            <a:r>
              <a:rPr lang="en-US" dirty="0"/>
              <a:t>(</a:t>
            </a:r>
            <a:r>
              <a:rPr lang="en-US" dirty="0" err="1"/>
              <a:t>dSetOutlier$Ht</a:t>
            </a:r>
            <a:r>
              <a:rPr lang="en-US" dirty="0"/>
              <a:t>, </a:t>
            </a:r>
            <a:r>
              <a:rPr lang="en-US" dirty="0" err="1"/>
              <a:t>dSetOutlier$FEV</a:t>
            </a:r>
            <a:r>
              <a:rPr lang="en-US" dirty="0"/>
              <a:t>, </a:t>
            </a:r>
            <a:r>
              <a:rPr lang="en-US" dirty="0" err="1"/>
              <a:t>xlab</a:t>
            </a:r>
            <a:r>
              <a:rPr lang="en-US" dirty="0"/>
              <a:t> = "Height in inches", </a:t>
            </a:r>
            <a:r>
              <a:rPr lang="en-US" dirty="0" err="1"/>
              <a:t>ylab</a:t>
            </a:r>
            <a:r>
              <a:rPr lang="en-US" dirty="0"/>
              <a:t> = "FEV in liters") </a:t>
            </a:r>
            <a:r>
              <a:rPr lang="en-US" dirty="0">
                <a:solidFill>
                  <a:srgbClr val="00B050"/>
                </a:solidFill>
              </a:rPr>
              <a:t># New scatter plot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88A6BF-D82F-AA65-BED4-48EDC37A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3" y="2183196"/>
            <a:ext cx="3878345" cy="29087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D0706A-F992-206A-4B41-48EA6B3E9E1C}"/>
              </a:ext>
            </a:extLst>
          </p:cNvPr>
          <p:cNvCxnSpPr>
            <a:cxnSpLocks/>
          </p:cNvCxnSpPr>
          <p:nvPr/>
        </p:nvCxnSpPr>
        <p:spPr>
          <a:xfrm>
            <a:off x="2576166" y="2757487"/>
            <a:ext cx="2268000" cy="79200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9770EF-B4A4-5C4F-F896-AD0E8649FC28}"/>
              </a:ext>
            </a:extLst>
          </p:cNvPr>
          <p:cNvSpPr txBox="1"/>
          <p:nvPr/>
        </p:nvSpPr>
        <p:spPr>
          <a:xfrm>
            <a:off x="4866468" y="3332134"/>
            <a:ext cx="1115878" cy="46166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Outlier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A9DA1D-1C90-20DB-87D0-47B2263C35A7}"/>
              </a:ext>
            </a:extLst>
          </p:cNvPr>
          <p:cNvSpPr txBox="1"/>
          <p:nvPr/>
        </p:nvSpPr>
        <p:spPr>
          <a:xfrm>
            <a:off x="4844166" y="3998219"/>
            <a:ext cx="602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Question: </a:t>
            </a:r>
            <a:r>
              <a:rPr lang="en-US" sz="2400" dirty="0"/>
              <a:t>is it an influential observation?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5A1061-1C81-FA26-D95A-FA59A7C2891E}"/>
              </a:ext>
            </a:extLst>
          </p:cNvPr>
          <p:cNvSpPr txBox="1"/>
          <p:nvPr/>
        </p:nvSpPr>
        <p:spPr>
          <a:xfrm>
            <a:off x="4848919" y="4870424"/>
            <a:ext cx="660432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); </a:t>
            </a:r>
            <a:r>
              <a:rPr lang="en-US" dirty="0">
                <a:solidFill>
                  <a:srgbClr val="00B050"/>
                </a:solidFill>
              </a:rPr>
              <a:t># 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CB9E49-9F16-F146-3617-12BE4AE7048B}"/>
              </a:ext>
            </a:extLst>
          </p:cNvPr>
          <p:cNvSpPr txBox="1"/>
          <p:nvPr/>
        </p:nvSpPr>
        <p:spPr>
          <a:xfrm>
            <a:off x="4844166" y="4507534"/>
            <a:ext cx="66090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(FEV ∼ </a:t>
            </a:r>
            <a:r>
              <a:rPr lang="en-US" dirty="0" err="1"/>
              <a:t>Ht</a:t>
            </a:r>
            <a:r>
              <a:rPr lang="en-US" dirty="0"/>
              <a:t>, data = </a:t>
            </a:r>
            <a:r>
              <a:rPr lang="en-US" dirty="0" err="1"/>
              <a:t>dSetOutlier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Model fitting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71BCBB-2041-DDA1-7F64-C4361423D6AE}"/>
              </a:ext>
            </a:extLst>
          </p:cNvPr>
          <p:cNvSpPr txBox="1"/>
          <p:nvPr/>
        </p:nvSpPr>
        <p:spPr>
          <a:xfrm>
            <a:off x="224403" y="5477812"/>
            <a:ext cx="553998" cy="12893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993F2EA-386A-C01A-AC65-CED7A91304B1}"/>
              </a:ext>
            </a:extLst>
          </p:cNvPr>
          <p:cNvSpPr/>
          <p:nvPr/>
        </p:nvSpPr>
        <p:spPr>
          <a:xfrm>
            <a:off x="890545" y="5427671"/>
            <a:ext cx="11022055" cy="1420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Coefficients: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          			Estimate 	Std. Error 	t value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(&gt;|t|)   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(Intercept) 		</a:t>
            </a:r>
            <a:r>
              <a:rPr lang="en-US" sz="1400" i="1" dirty="0">
                <a:solidFill>
                  <a:schemeClr val="tx1"/>
                </a:solidFill>
              </a:rPr>
              <a:t>(-7.40165) </a:t>
            </a:r>
            <a:r>
              <a:rPr lang="en-US" dirty="0">
                <a:solidFill>
                  <a:schemeClr val="tx1"/>
                </a:solidFill>
              </a:rPr>
              <a:t>-7.3624   </a:t>
            </a:r>
            <a:r>
              <a:rPr lang="en-US" sz="1400" i="1" dirty="0">
                <a:solidFill>
                  <a:schemeClr val="tx1"/>
                </a:solidFill>
              </a:rPr>
              <a:t>(1.41588)</a:t>
            </a:r>
            <a:r>
              <a:rPr lang="en-US" dirty="0">
                <a:solidFill>
                  <a:schemeClr val="tx1"/>
                </a:solidFill>
              </a:rPr>
              <a:t> 1.8421  </a:t>
            </a:r>
            <a:r>
              <a:rPr lang="en-US" sz="1400" i="1" dirty="0">
                <a:solidFill>
                  <a:schemeClr val="tx1"/>
                </a:solidFill>
              </a:rPr>
              <a:t>	(-5.228) </a:t>
            </a:r>
            <a:r>
              <a:rPr lang="en-US" dirty="0">
                <a:solidFill>
                  <a:schemeClr val="tx1"/>
                </a:solidFill>
              </a:rPr>
              <a:t>-3.997 	</a:t>
            </a:r>
            <a:r>
              <a:rPr lang="en-US" sz="1400" i="1" dirty="0">
                <a:solidFill>
                  <a:schemeClr val="accent1"/>
                </a:solidFill>
              </a:rPr>
              <a:t>(2.07e-06 ***) </a:t>
            </a:r>
            <a:r>
              <a:rPr lang="en-US" dirty="0">
                <a:solidFill>
                  <a:schemeClr val="accent1"/>
                </a:solidFill>
              </a:rPr>
              <a:t>0.000169 ***  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tx1"/>
                </a:solidFill>
              </a:rPr>
              <a:t>Ht</a:t>
            </a:r>
            <a:r>
              <a:rPr lang="en-US" dirty="0">
                <a:solidFill>
                  <a:schemeClr val="tx1"/>
                </a:solidFill>
              </a:rPr>
              <a:t>           		(</a:t>
            </a:r>
            <a:r>
              <a:rPr lang="en-US" sz="1400" i="1" dirty="0">
                <a:solidFill>
                  <a:schemeClr val="tx1"/>
                </a:solidFill>
              </a:rPr>
              <a:t>0.16191)</a:t>
            </a:r>
            <a:r>
              <a:rPr lang="en-US" dirty="0">
                <a:solidFill>
                  <a:schemeClr val="tx1"/>
                </a:solidFill>
              </a:rPr>
              <a:t> 0.1622    	</a:t>
            </a:r>
            <a:r>
              <a:rPr lang="en-US" sz="1400" i="1" dirty="0">
                <a:solidFill>
                  <a:schemeClr val="tx1"/>
                </a:solidFill>
              </a:rPr>
              <a:t>(0.02144)</a:t>
            </a:r>
            <a:r>
              <a:rPr lang="en-US" dirty="0">
                <a:solidFill>
                  <a:schemeClr val="tx1"/>
                </a:solidFill>
              </a:rPr>
              <a:t> 0.0279  	</a:t>
            </a:r>
            <a:r>
              <a:rPr lang="en-US" sz="1400" i="1" dirty="0">
                <a:solidFill>
                  <a:schemeClr val="tx1"/>
                </a:solidFill>
              </a:rPr>
              <a:t>(7.551)  </a:t>
            </a:r>
            <a:r>
              <a:rPr lang="en-US" dirty="0">
                <a:solidFill>
                  <a:schemeClr val="tx1"/>
                </a:solidFill>
              </a:rPr>
              <a:t>5.813	</a:t>
            </a:r>
            <a:r>
              <a:rPr lang="en-US" sz="1400" i="1" dirty="0">
                <a:solidFill>
                  <a:schemeClr val="accent1"/>
                </a:solidFill>
              </a:rPr>
              <a:t>(2.18e-10 ***) </a:t>
            </a:r>
            <a:r>
              <a:rPr lang="en-US" dirty="0">
                <a:solidFill>
                  <a:schemeClr val="accent1"/>
                </a:solidFill>
              </a:rPr>
              <a:t>2.11e-07 ***</a:t>
            </a:r>
          </a:p>
        </p:txBody>
      </p:sp>
    </p:spTree>
    <p:extLst>
      <p:ext uri="{BB962C8B-B14F-4D97-AF65-F5344CB8AC3E}">
        <p14:creationId xmlns:p14="http://schemas.microsoft.com/office/powerpoint/2010/main" val="257232819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RUK brand refresh colours">
      <a:dk1>
        <a:srgbClr val="000000"/>
      </a:dk1>
      <a:lt1>
        <a:srgbClr val="FFFFFF"/>
      </a:lt1>
      <a:dk2>
        <a:srgbClr val="BBC7D9"/>
      </a:dk2>
      <a:lt2>
        <a:srgbClr val="BBC7D9"/>
      </a:lt2>
      <a:accent1>
        <a:srgbClr val="FF0087"/>
      </a:accent1>
      <a:accent2>
        <a:srgbClr val="009CEE"/>
      </a:accent2>
      <a:accent3>
        <a:srgbClr val="00007E"/>
      </a:accent3>
      <a:accent4>
        <a:srgbClr val="FF66B7"/>
      </a:accent4>
      <a:accent5>
        <a:srgbClr val="66C0F5"/>
      </a:accent5>
      <a:accent6>
        <a:srgbClr val="6666B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- Cancer Research UK Cambridge Institute" id="{C28B8B63-8B2D-4E8F-95D5-35FC74E20644}" vid="{1481CEED-F7DA-49E8-A249-AE240FD4B8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21CB53278704FAE876ED4529E1565" ma:contentTypeVersion="4" ma:contentTypeDescription="Create a new document." ma:contentTypeScope="" ma:versionID="c7bc3fba98608273a035cc867df6a74f">
  <xsd:schema xmlns:xsd="http://www.w3.org/2001/XMLSchema" xmlns:xs="http://www.w3.org/2001/XMLSchema" xmlns:p="http://schemas.microsoft.com/office/2006/metadata/properties" xmlns:ns2="0b8d3a9e-3b4d-493e-ad3f-410944af22dd" targetNamespace="http://schemas.microsoft.com/office/2006/metadata/properties" ma:root="true" ma:fieldsID="18a6dca02c70887c890bf5852c3c34b7" ns2:_="">
    <xsd:import namespace="0b8d3a9e-3b4d-493e-ad3f-410944af22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d3a9e-3b4d-493e-ad3f-410944af2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59DE54-38C1-4C36-92A7-1E5E661559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d3a9e-3b4d-493e-ad3f-410944af22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1D4C24-F87F-4FC6-957C-E0116AF85484}">
  <ds:schemaRefs>
    <ds:schemaRef ds:uri="1b27cba5-8ff7-492a-8888-3a405fc672d5"/>
    <ds:schemaRef ds:uri="63bf878d-25f3-4e9f-b84d-117482a250e6"/>
    <ds:schemaRef ds:uri="69f24b3e-4404-44f6-a6a4-e84ecbb2c2be"/>
    <ds:schemaRef ds:uri="91f9e3e7-906b-44a8-a94b-0765f19ff260"/>
    <ds:schemaRef ds:uri="c8d1d1f5-ad1c-491e-888d-f68b403029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1ff857e-f9a9-4245-a1f1-068ee47adaa2"/>
    <ds:schemaRef ds:uri="afb15380-4fab-4b28-91d6-fa5f621d693c"/>
    <ds:schemaRef ds:uri="aa2165eb-0b2e-4fe0-9164-20ad93f18090"/>
  </ds:schemaRefs>
</ds:datastoreItem>
</file>

<file path=customXml/itemProps3.xml><?xml version="1.0" encoding="utf-8"?>
<ds:datastoreItem xmlns:ds="http://schemas.openxmlformats.org/officeDocument/2006/customXml" ds:itemID="{2092D91A-F408-4E81-AA84-8CA73E0E38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1505</TotalTime>
  <Words>1660</Words>
  <Application>Microsoft Macintosh PowerPoint</Application>
  <PresentationFormat>Widescreen</PresentationFormat>
  <Paragraphs>210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American Typewriter</vt:lpstr>
      <vt:lpstr>Arial</vt:lpstr>
      <vt:lpstr>Calibri</vt:lpstr>
      <vt:lpstr>Cambria Math</vt:lpstr>
      <vt:lpstr>F37 Hybrid Medium</vt:lpstr>
      <vt:lpstr>Open Sans</vt:lpstr>
      <vt:lpstr>Poppins</vt:lpstr>
      <vt:lpstr>Times New Roman</vt:lpstr>
      <vt:lpstr>Wingdings</vt:lpstr>
      <vt:lpstr>Title slides</vt:lpstr>
      <vt:lpstr>PowerPoint Presentation</vt:lpstr>
      <vt:lpstr>PowerPoint Presentation</vt:lpstr>
      <vt:lpstr>Simple regression model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Porcu</dc:creator>
  <cp:lastModifiedBy>Luca Porcu</cp:lastModifiedBy>
  <cp:revision>270</cp:revision>
  <dcterms:created xsi:type="dcterms:W3CDTF">2025-02-12T13:20:22Z</dcterms:created>
  <dcterms:modified xsi:type="dcterms:W3CDTF">2025-02-20T15:45:40Z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0x0101001D421CB53278704FAE876ED4529E1565</vt:lpwstr>
  </property>
  <property fmtid="{D5CDD505-2E9C-101B-9397-08002B2CF9AE}" pid="3" name="MediaServiceImageTags">
    <vt:lpwstr/>
  </property>
</Properties>
</file>